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mp4" ContentType="video/mp4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4" r:id="rId1"/>
  </p:sldMasterIdLst>
  <p:notesMasterIdLst>
    <p:notesMasterId r:id="rId42"/>
  </p:notesMasterIdLst>
  <p:sldIdLst>
    <p:sldId id="256" r:id="rId2"/>
    <p:sldId id="428" r:id="rId3"/>
    <p:sldId id="416" r:id="rId4"/>
    <p:sldId id="402" r:id="rId5"/>
    <p:sldId id="406" r:id="rId6"/>
    <p:sldId id="405" r:id="rId7"/>
    <p:sldId id="437" r:id="rId8"/>
    <p:sldId id="327" r:id="rId9"/>
    <p:sldId id="328" r:id="rId10"/>
    <p:sldId id="426" r:id="rId11"/>
    <p:sldId id="453" r:id="rId12"/>
    <p:sldId id="445" r:id="rId13"/>
    <p:sldId id="447" r:id="rId14"/>
    <p:sldId id="448" r:id="rId15"/>
    <p:sldId id="449" r:id="rId16"/>
    <p:sldId id="451" r:id="rId17"/>
    <p:sldId id="450" r:id="rId18"/>
    <p:sldId id="432" r:id="rId19"/>
    <p:sldId id="370" r:id="rId20"/>
    <p:sldId id="407" r:id="rId21"/>
    <p:sldId id="408" r:id="rId22"/>
    <p:sldId id="411" r:id="rId23"/>
    <p:sldId id="412" r:id="rId24"/>
    <p:sldId id="430" r:id="rId25"/>
    <p:sldId id="414" r:id="rId26"/>
    <p:sldId id="391" r:id="rId27"/>
    <p:sldId id="436" r:id="rId28"/>
    <p:sldId id="393" r:id="rId29"/>
    <p:sldId id="443" r:id="rId30"/>
    <p:sldId id="403" r:id="rId31"/>
    <p:sldId id="404" r:id="rId32"/>
    <p:sldId id="441" r:id="rId33"/>
    <p:sldId id="444" r:id="rId34"/>
    <p:sldId id="442" r:id="rId35"/>
    <p:sldId id="438" r:id="rId36"/>
    <p:sldId id="440" r:id="rId37"/>
    <p:sldId id="409" r:id="rId38"/>
    <p:sldId id="364" r:id="rId39"/>
    <p:sldId id="401" r:id="rId40"/>
    <p:sldId id="413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F6F74"/>
    <a:srgbClr val="FFFF00"/>
    <a:srgbClr val="FFFFFF"/>
    <a:srgbClr val="0070C0"/>
    <a:srgbClr val="F6AC60"/>
    <a:srgbClr val="2A82BB"/>
    <a:srgbClr val="ED5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293"/>
    <p:restoredTop sz="85635"/>
  </p:normalViewPr>
  <p:slideViewPr>
    <p:cSldViewPr snapToGrid="0" snapToObjects="1">
      <p:cViewPr>
        <p:scale>
          <a:sx n="69" d="100"/>
          <a:sy n="69" d="100"/>
        </p:scale>
        <p:origin x="1504" y="1008"/>
      </p:cViewPr>
      <p:guideLst/>
    </p:cSldViewPr>
  </p:slideViewPr>
  <p:outlineViewPr>
    <p:cViewPr>
      <p:scale>
        <a:sx n="33" d="100"/>
        <a:sy n="33" d="100"/>
      </p:scale>
      <p:origin x="0" y="-136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37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6.tiff>
</file>

<file path=ppt/media/image2.tiff>
</file>

<file path=ppt/media/image21.png>
</file>

<file path=ppt/media/image22.png>
</file>

<file path=ppt/media/image24.jpeg>
</file>

<file path=ppt/media/image3.png>
</file>

<file path=ppt/media/image4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3051D5-30A5-BB4A-BC7E-4E39E7499FFD}" type="datetimeFigureOut">
              <a:rPr lang="en-US" smtClean="0"/>
              <a:t>4/1/17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B1C31-80D6-1C44-B9C3-B0DA09B0C6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974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352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594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787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350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071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6588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259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813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543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6283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008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26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296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1260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4020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0108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837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2207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7041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60286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4954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89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445267-E1A4-074A-A884-6BFE3F4EEE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008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474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674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01312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155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3738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686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10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847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200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655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B1C31-80D6-1C44-B9C3-B0DA09B0C6D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82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DF549-44EB-A84E-B4D6-F66460678B31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EA3E-933C-FC4E-995E-B627D498A08C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2E144-1C08-3B47-9E96-75B15A0AB3BE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D897F-68F7-EB42-AE2B-B6671D557E8D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00A2B-CFE3-1A43-8E21-64265DA8E46F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74D0D-ADC1-3542-83FF-2B271F12F954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60410-791D-9549-BE7A-3AD026BCCC59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A87F7-9D2A-1944-B5D9-BBA27ADD45F7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32FEB-4385-8046-99A0-E689D206751E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4892A-B8E0-B145-AC4F-2D2C08032F27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CD2C0-33B6-6847-B448-2041F36853FE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6047B-0D09-7747-92C9-B78337262B1D}" type="datetime1">
              <a:rPr lang="en-US" smtClean="0"/>
              <a:t>4/1/17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74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3.png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emf"/><Relationship Id="rId5" Type="http://schemas.openxmlformats.org/officeDocument/2006/relationships/image" Target="../media/image3.png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2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5" Type="http://schemas.openxmlformats.org/officeDocument/2006/relationships/image" Target="../media/image4.png"/><Relationship Id="rId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6" Type="http://schemas.openxmlformats.org/officeDocument/2006/relationships/image" Target="../media/image19.emf"/><Relationship Id="rId7" Type="http://schemas.openxmlformats.org/officeDocument/2006/relationships/image" Target="../media/image20.emf"/><Relationship Id="rId8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microsoft.com/office/2007/relationships/hdphoto" Target="../media/hdphoto4.wdp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4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3.png"/><Relationship Id="rId6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-155448"/>
            <a:ext cx="9418320" cy="4041648"/>
          </a:xfrm>
        </p:spPr>
        <p:txBody>
          <a:bodyPr>
            <a:normAutofit/>
          </a:bodyPr>
          <a:lstStyle/>
          <a:p>
            <a:r>
              <a:rPr lang="en-US" sz="6600" dirty="0" err="1" smtClean="0"/>
              <a:t>SurePoint</a:t>
            </a:r>
            <a:r>
              <a:rPr lang="en-US" sz="6600" dirty="0" smtClean="0"/>
              <a:t>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dirty="0" smtClean="0"/>
              <a:t>Exploiting Ultra Wideband Flooding and Diversity to Provide Robust, High-Fidelity Indoor Localization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	</a:t>
            </a:r>
            <a:endParaRPr lang="en-US" dirty="0"/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Electrical Engineering &amp; Computer Science</a:t>
            </a:r>
            <a:br>
              <a:rPr lang="en-US" dirty="0" smtClean="0"/>
            </a:br>
            <a:r>
              <a:rPr lang="en-US" dirty="0" smtClean="0"/>
              <a:t>University of Michigan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263660" y="4802388"/>
            <a:ext cx="9418320" cy="1691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1800" dirty="0"/>
          </a:p>
          <a:p>
            <a:pPr algn="r"/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Benjamin Kempke</a:t>
            </a:r>
            <a:br>
              <a:rPr lang="en-US" sz="1800" dirty="0" smtClean="0"/>
            </a:br>
            <a:r>
              <a:rPr lang="en-US" sz="1800" dirty="0" smtClean="0"/>
              <a:t>Pat </a:t>
            </a:r>
            <a:r>
              <a:rPr lang="en-US" sz="1800" dirty="0" err="1" smtClean="0"/>
              <a:t>Pannuto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Bradford Campbell</a:t>
            </a:r>
            <a:br>
              <a:rPr lang="en-US" sz="1800" dirty="0" smtClean="0"/>
            </a:br>
            <a:r>
              <a:rPr lang="en-US" sz="1800" dirty="0" smtClean="0"/>
              <a:t>Prabal Dutta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31189" y1="92700" x2="12671" y2="91300"/>
                        <a14:foregroundMark x1="7602" y1="2700" x2="9942" y2="92000"/>
                        <a14:foregroundMark x1="64230" y1="17600" x2="76023" y2="8200"/>
                        <a14:foregroundMark x1="77778" y1="29000" x2="81481" y2="91600"/>
                        <a14:foregroundMark x1="93567" y1="8200" x2="96004" y2="96100"/>
                        <a14:foregroundMark x1="73002" y1="95800" x2="91910" y2="96500"/>
                        <a14:foregroundMark x1="73392" y1="42100" x2="92593" y2="5800"/>
                        <a14:foregroundMark x1="78752" y1="2700" x2="98635" y2="99600"/>
                        <a14:foregroundMark x1="89571" y1="41100" x2="96686" y2="3000"/>
                        <a14:foregroundMark x1="98635" y1="3000" x2="98343" y2="93000"/>
                        <a14:foregroundMark x1="96004" y1="1700" x2="91228" y2="2000"/>
                        <a14:foregroundMark x1="81092" y1="1000" x2="83528" y2="98500"/>
                        <a14:foregroundMark x1="74366" y1="5500" x2="93957" y2="97800"/>
                        <a14:foregroundMark x1="77388" y1="54900" x2="68324" y2="13400"/>
                        <a14:foregroundMark x1="60234" y1="15500" x2="60234" y2="20000"/>
                        <a14:foregroundMark x1="11696" y1="3000" x2="6628" y2="88200"/>
                        <a14:foregroundMark x1="2242" y1="2700" x2="3606" y2="97800"/>
                        <a14:foregroundMark x1="5945" y1="97200" x2="89864" y2="88200"/>
                        <a14:foregroundMark x1="34211" y1="98200" x2="877" y2="97200"/>
                        <a14:foregroundMark x1="34211" y1="89200" x2="9259" y2="87100"/>
                        <a14:foregroundMark x1="2242" y1="1700" x2="12281" y2="2000"/>
                        <a14:foregroundMark x1="13645" y1="1700" x2="12281" y2="93700"/>
                        <a14:foregroundMark x1="73392" y1="97800" x2="81481" y2="98900"/>
                        <a14:foregroundMark x1="74366" y1="50800" x2="66959" y2="31100"/>
                        <a14:foregroundMark x1="63938" y1="14500" x2="64912" y2="38000"/>
                        <a14:backgroundMark x1="16667" y1="83000" x2="27193" y2="83700"/>
                        <a14:backgroundMark x1="20078" y1="65700" x2="25146" y2="36900"/>
                        <a14:backgroundMark x1="49415" y1="36600" x2="53801" y2="20300"/>
                        <a14:backgroundMark x1="48441" y1="57000" x2="57212" y2="81900"/>
                        <a14:backgroundMark x1="67251" y1="97500" x2="65302" y2="99900"/>
                        <a14:backgroundMark x1="67641" y1="46600" x2="67641" y2="46600"/>
                        <a14:backgroundMark x1="69981" y1="2700" x2="65595" y2="13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4025" y="5592495"/>
            <a:ext cx="1189553" cy="11594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8366" y="101224"/>
            <a:ext cx="1736165" cy="117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46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-63444"/>
            <a:ext cx="8937205" cy="1325562"/>
          </a:xfrm>
        </p:spPr>
        <p:txBody>
          <a:bodyPr>
            <a:normAutofit/>
          </a:bodyPr>
          <a:lstStyle/>
          <a:p>
            <a:r>
              <a:rPr lang="en-US" dirty="0" smtClean="0"/>
              <a:t>Ranging Error Stationarity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3" y="1069025"/>
            <a:ext cx="10935553" cy="1684235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 rot="16200000">
            <a:off x="-641252" y="1772642"/>
            <a:ext cx="168423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Range Error</a:t>
            </a:r>
            <a:endParaRPr lang="en-US" sz="1200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5099" y="5055883"/>
            <a:ext cx="1149539" cy="102194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516" y="5055883"/>
            <a:ext cx="1149539" cy="1021940"/>
          </a:xfrm>
          <a:prstGeom prst="rect">
            <a:avLst/>
          </a:prstGeom>
        </p:spPr>
      </p:pic>
      <p:grpSp>
        <p:nvGrpSpPr>
          <p:cNvPr id="42" name="Group 41"/>
          <p:cNvGrpSpPr/>
          <p:nvPr/>
        </p:nvGrpSpPr>
        <p:grpSpPr>
          <a:xfrm>
            <a:off x="3551778" y="6039113"/>
            <a:ext cx="4748842" cy="778276"/>
            <a:chOff x="1684409" y="4735192"/>
            <a:chExt cx="4740417" cy="1145824"/>
          </a:xfrm>
        </p:grpSpPr>
        <p:cxnSp>
          <p:nvCxnSpPr>
            <p:cNvPr id="43" name="Straight Connector 42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02706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-63444"/>
            <a:ext cx="8937205" cy="1325562"/>
          </a:xfrm>
        </p:spPr>
        <p:txBody>
          <a:bodyPr>
            <a:normAutofit/>
          </a:bodyPr>
          <a:lstStyle/>
          <a:p>
            <a:r>
              <a:rPr lang="en-US" dirty="0" smtClean="0"/>
              <a:t>Ranging Error Stationarity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53" y="1069025"/>
            <a:ext cx="10935553" cy="1684235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 rot="16200000">
            <a:off x="-641252" y="1772642"/>
            <a:ext cx="168423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Range Error</a:t>
            </a:r>
            <a:endParaRPr lang="en-US" sz="1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54" y="3456090"/>
            <a:ext cx="10913640" cy="1506971"/>
          </a:xfrm>
          <a:prstGeom prst="rect">
            <a:avLst/>
          </a:prstGeom>
        </p:spPr>
      </p:pic>
      <p:grpSp>
        <p:nvGrpSpPr>
          <p:cNvPr id="149" name="Group 148"/>
          <p:cNvGrpSpPr/>
          <p:nvPr/>
        </p:nvGrpSpPr>
        <p:grpSpPr>
          <a:xfrm>
            <a:off x="776835" y="2821416"/>
            <a:ext cx="10288405" cy="575069"/>
            <a:chOff x="776835" y="3511874"/>
            <a:chExt cx="10288405" cy="575069"/>
          </a:xfrm>
        </p:grpSpPr>
        <p:cxnSp>
          <p:nvCxnSpPr>
            <p:cNvPr id="6" name="Straight Arrow Connector 5"/>
            <p:cNvCxnSpPr/>
            <p:nvPr/>
          </p:nvCxnSpPr>
          <p:spPr>
            <a:xfrm>
              <a:off x="776835" y="3511879"/>
              <a:ext cx="8092" cy="5745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1583341" y="3511877"/>
              <a:ext cx="8092" cy="5745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6304534" y="3511874"/>
              <a:ext cx="8092" cy="5745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10651760" y="3511874"/>
              <a:ext cx="8092" cy="5745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777300" y="3512344"/>
              <a:ext cx="8092" cy="5745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/>
            <p:nvPr/>
          </p:nvCxnSpPr>
          <p:spPr>
            <a:xfrm>
              <a:off x="1180553" y="3512343"/>
              <a:ext cx="3177007" cy="57413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>
              <a:off x="1583806" y="3512342"/>
              <a:ext cx="8092" cy="5745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>
              <a:off x="1972545" y="3512341"/>
              <a:ext cx="1587324" cy="574132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 flipH="1">
              <a:off x="1989099" y="3512340"/>
              <a:ext cx="379442" cy="574133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/>
            <p:nvPr/>
          </p:nvCxnSpPr>
          <p:spPr>
            <a:xfrm>
              <a:off x="2769289" y="3512339"/>
              <a:ext cx="1186111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Arrow Connector 100"/>
            <p:cNvCxnSpPr/>
            <p:nvPr/>
          </p:nvCxnSpPr>
          <p:spPr>
            <a:xfrm flipH="1">
              <a:off x="2369712" y="3512339"/>
              <a:ext cx="790821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 flipH="1">
              <a:off x="1180794" y="3512339"/>
              <a:ext cx="2370983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/>
            <p:cNvCxnSpPr/>
            <p:nvPr/>
          </p:nvCxnSpPr>
          <p:spPr>
            <a:xfrm>
              <a:off x="3943021" y="3512339"/>
              <a:ext cx="1570899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/>
            <p:nvPr/>
          </p:nvCxnSpPr>
          <p:spPr>
            <a:xfrm>
              <a:off x="4334265" y="3512339"/>
              <a:ext cx="5932269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/>
            <p:nvPr/>
          </p:nvCxnSpPr>
          <p:spPr>
            <a:xfrm flipH="1">
              <a:off x="3174582" y="3512339"/>
              <a:ext cx="1550927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/>
            <p:nvPr/>
          </p:nvCxnSpPr>
          <p:spPr>
            <a:xfrm>
              <a:off x="5116753" y="3512339"/>
              <a:ext cx="793559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 flipH="1">
              <a:off x="4730261" y="3512339"/>
              <a:ext cx="777736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>
              <a:off x="5906498" y="3512339"/>
              <a:ext cx="801048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/>
            <p:nvPr/>
          </p:nvCxnSpPr>
          <p:spPr>
            <a:xfrm>
              <a:off x="6304999" y="3512339"/>
              <a:ext cx="8092" cy="5745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/>
            <p:nvPr/>
          </p:nvCxnSpPr>
          <p:spPr>
            <a:xfrm>
              <a:off x="6703500" y="3512339"/>
              <a:ext cx="3173494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>
              <a:off x="7094744" y="3512339"/>
              <a:ext cx="409804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 flipH="1">
              <a:off x="7099832" y="3512339"/>
              <a:ext cx="393413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/>
            <p:nvPr/>
          </p:nvCxnSpPr>
          <p:spPr>
            <a:xfrm flipH="1">
              <a:off x="5121298" y="3512339"/>
              <a:ext cx="2777705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/>
            <p:nvPr/>
          </p:nvCxnSpPr>
          <p:spPr>
            <a:xfrm>
              <a:off x="8282990" y="3512339"/>
              <a:ext cx="1198619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/>
            <p:nvPr/>
          </p:nvCxnSpPr>
          <p:spPr>
            <a:xfrm>
              <a:off x="8681491" y="3512339"/>
              <a:ext cx="2383749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/>
            <p:nvPr/>
          </p:nvCxnSpPr>
          <p:spPr>
            <a:xfrm flipH="1">
              <a:off x="7902119" y="3512339"/>
              <a:ext cx="1177873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/>
            <p:nvPr/>
          </p:nvCxnSpPr>
          <p:spPr>
            <a:xfrm flipH="1">
              <a:off x="8300620" y="3512339"/>
              <a:ext cx="1170616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>
            <a:xfrm flipH="1">
              <a:off x="8687680" y="3512339"/>
              <a:ext cx="1174800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/>
            <p:nvPr/>
          </p:nvCxnSpPr>
          <p:spPr>
            <a:xfrm flipH="1">
              <a:off x="9090735" y="3512339"/>
              <a:ext cx="1170246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>
              <a:off x="10652225" y="3512339"/>
              <a:ext cx="8092" cy="574599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/>
            <p:nvPr/>
          </p:nvCxnSpPr>
          <p:spPr>
            <a:xfrm flipH="1">
              <a:off x="2776141" y="3512339"/>
              <a:ext cx="8274181" cy="574134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0" name="TextBox 149"/>
          <p:cNvSpPr txBox="1"/>
          <p:nvPr/>
        </p:nvSpPr>
        <p:spPr>
          <a:xfrm rot="16200000">
            <a:off x="-641252" y="4071078"/>
            <a:ext cx="1684236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/>
              <a:t>Range Error</a:t>
            </a:r>
            <a:endParaRPr lang="en-US" sz="1200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830" y="5055883"/>
            <a:ext cx="1149539" cy="102194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516" y="5055883"/>
            <a:ext cx="1149539" cy="1021940"/>
          </a:xfrm>
          <a:prstGeom prst="rect">
            <a:avLst/>
          </a:prstGeom>
        </p:spPr>
      </p:pic>
      <p:grpSp>
        <p:nvGrpSpPr>
          <p:cNvPr id="42" name="Group 41"/>
          <p:cNvGrpSpPr/>
          <p:nvPr/>
        </p:nvGrpSpPr>
        <p:grpSpPr>
          <a:xfrm>
            <a:off x="2220686" y="6039113"/>
            <a:ext cx="6079934" cy="778276"/>
            <a:chOff x="1684409" y="4735192"/>
            <a:chExt cx="4740417" cy="1145824"/>
          </a:xfrm>
        </p:grpSpPr>
        <p:cxnSp>
          <p:nvCxnSpPr>
            <p:cNvPr id="43" name="Straight Connector 42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568631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920520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8376664" y="3255264"/>
            <a:ext cx="2743200" cy="11293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Measuring Range Using Two-Way Time-of-Flight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8376664" y="2560320"/>
            <a:ext cx="2743200" cy="6949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8376664" y="4384587"/>
            <a:ext cx="2743200" cy="694944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381796" y="1706730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1119864" y="1706730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30632"/>
            <a:ext cx="1692419" cy="15045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7" y="3230632"/>
            <a:ext cx="1692419" cy="1504560"/>
          </a:xfrm>
          <a:prstGeom prst="rect">
            <a:avLst/>
          </a:prstGeom>
        </p:spPr>
      </p:pic>
      <p:sp>
        <p:nvSpPr>
          <p:cNvPr id="35" name="Oval 34"/>
          <p:cNvSpPr/>
          <p:nvPr/>
        </p:nvSpPr>
        <p:spPr>
          <a:xfrm>
            <a:off x="1407523" y="3130277"/>
            <a:ext cx="548640" cy="54864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6144881" y="3130277"/>
            <a:ext cx="548640" cy="54864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>
            <a:endCxn id="14" idx="0"/>
          </p:cNvCxnSpPr>
          <p:nvPr/>
        </p:nvCxnSpPr>
        <p:spPr>
          <a:xfrm>
            <a:off x="1684409" y="3195248"/>
            <a:ext cx="4740418" cy="3538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684409" y="3494041"/>
            <a:ext cx="4740416" cy="0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 rot="5400000">
            <a:off x="7545338" y="3748783"/>
            <a:ext cx="117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is-IS" dirty="0"/>
              <a:t>→</a:t>
            </a:r>
            <a:endParaRPr lang="en-US" dirty="0" smtClean="0"/>
          </a:p>
        </p:txBody>
      </p:sp>
      <p:grpSp>
        <p:nvGrpSpPr>
          <p:cNvPr id="31" name="Group 30"/>
          <p:cNvGrpSpPr/>
          <p:nvPr/>
        </p:nvGrpSpPr>
        <p:grpSpPr>
          <a:xfrm>
            <a:off x="1684409" y="4735192"/>
            <a:ext cx="4740417" cy="1145824"/>
            <a:chOff x="1684409" y="4735192"/>
            <a:chExt cx="4740417" cy="1145824"/>
          </a:xfrm>
        </p:grpSpPr>
        <p:cxnSp>
          <p:nvCxnSpPr>
            <p:cNvPr id="26" name="Straight Connector 25"/>
            <p:cNvCxnSpPr>
              <a:stCxn id="13" idx="2"/>
            </p:cNvCxnSpPr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84487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8372184" y="4539543"/>
            <a:ext cx="1622550" cy="11293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76664" y="2331675"/>
            <a:ext cx="1622550" cy="11293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Efficiently Leveraging Diversity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13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8376664" y="1921911"/>
            <a:ext cx="1602971" cy="4060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8376664" y="3477041"/>
            <a:ext cx="1628755" cy="412617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381796" y="1706730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979635" y="1756193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30632"/>
            <a:ext cx="1692419" cy="15045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7" y="3230632"/>
            <a:ext cx="1692419" cy="1504560"/>
          </a:xfrm>
          <a:prstGeom prst="rect">
            <a:avLst/>
          </a:prstGeom>
        </p:spPr>
      </p:pic>
      <p:sp>
        <p:nvSpPr>
          <p:cNvPr id="35" name="Oval 34"/>
          <p:cNvSpPr/>
          <p:nvPr/>
        </p:nvSpPr>
        <p:spPr>
          <a:xfrm>
            <a:off x="1407523" y="3130277"/>
            <a:ext cx="548640" cy="54864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6676896" y="4061302"/>
            <a:ext cx="548640" cy="54864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684409" y="3195248"/>
            <a:ext cx="5266807" cy="956428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610319" y="3462777"/>
            <a:ext cx="5272619" cy="921810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 rot="5400000">
            <a:off x="7545338" y="3748783"/>
            <a:ext cx="117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is-IS" dirty="0"/>
              <a:t>→</a:t>
            </a:r>
            <a:endParaRPr lang="en-US" dirty="0" smtClean="0"/>
          </a:p>
        </p:txBody>
      </p:sp>
      <p:grpSp>
        <p:nvGrpSpPr>
          <p:cNvPr id="31" name="Group 30"/>
          <p:cNvGrpSpPr/>
          <p:nvPr/>
        </p:nvGrpSpPr>
        <p:grpSpPr>
          <a:xfrm>
            <a:off x="1684409" y="4735192"/>
            <a:ext cx="4740417" cy="1145824"/>
            <a:chOff x="1684409" y="4735192"/>
            <a:chExt cx="4740417" cy="1145824"/>
          </a:xfrm>
        </p:grpSpPr>
        <p:cxnSp>
          <p:nvCxnSpPr>
            <p:cNvPr id="26" name="Straight Connector 25"/>
            <p:cNvCxnSpPr>
              <a:stCxn id="13" idx="2"/>
            </p:cNvCxnSpPr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  <p:cxnSp>
        <p:nvCxnSpPr>
          <p:cNvPr id="28" name="Straight Arrow Connector 27"/>
          <p:cNvCxnSpPr/>
          <p:nvPr/>
        </p:nvCxnSpPr>
        <p:spPr>
          <a:xfrm>
            <a:off x="8396243" y="4123304"/>
            <a:ext cx="1602971" cy="406086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8396243" y="5674707"/>
            <a:ext cx="1628755" cy="412617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197728" y="6087324"/>
            <a:ext cx="0" cy="53792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8501063" y="596798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M = # of measurements</a:t>
            </a:r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2140845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Efficiently Leveraging Diversity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14</a:t>
            </a:fld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30632"/>
            <a:ext cx="1692419" cy="15045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7" y="3230632"/>
            <a:ext cx="1692419" cy="150456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 rot="5400000">
            <a:off x="7545338" y="4039244"/>
            <a:ext cx="117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is-IS" dirty="0"/>
              <a:t>→</a:t>
            </a:r>
            <a:endParaRPr lang="en-US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8523721" y="4368600"/>
            <a:ext cx="1652814" cy="2454377"/>
            <a:chOff x="8372184" y="1706730"/>
            <a:chExt cx="1652814" cy="4918514"/>
          </a:xfrm>
        </p:grpSpPr>
        <p:sp>
          <p:nvSpPr>
            <p:cNvPr id="32" name="Rectangle 31"/>
            <p:cNvSpPr/>
            <p:nvPr/>
          </p:nvSpPr>
          <p:spPr>
            <a:xfrm>
              <a:off x="8372184" y="4539543"/>
              <a:ext cx="1622550" cy="112932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8376664" y="2331675"/>
              <a:ext cx="1622550" cy="112932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/>
            <p:cNvCxnSpPr/>
            <p:nvPr/>
          </p:nvCxnSpPr>
          <p:spPr>
            <a:xfrm>
              <a:off x="8376664" y="1921911"/>
              <a:ext cx="1602971" cy="406086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/>
            <p:cNvCxnSpPr/>
            <p:nvPr/>
          </p:nvCxnSpPr>
          <p:spPr>
            <a:xfrm flipV="1">
              <a:off x="8376664" y="3477041"/>
              <a:ext cx="1628755" cy="412617"/>
            </a:xfrm>
            <a:prstGeom prst="straightConnector1">
              <a:avLst/>
            </a:prstGeom>
            <a:ln w="76200"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8381796" y="1706730"/>
              <a:ext cx="0" cy="445343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9979635" y="1756193"/>
              <a:ext cx="0" cy="445343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8396243" y="4123304"/>
              <a:ext cx="1602971" cy="406086"/>
            </a:xfrm>
            <a:prstGeom prst="straightConnector1">
              <a:avLst/>
            </a:prstGeom>
            <a:ln w="762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V="1">
              <a:off x="8396243" y="5674707"/>
              <a:ext cx="1628755" cy="412617"/>
            </a:xfrm>
            <a:prstGeom prst="straightConnector1">
              <a:avLst/>
            </a:prstGeom>
            <a:ln w="76200">
              <a:solidFill>
                <a:srgbClr val="00B050"/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9197728" y="6087324"/>
              <a:ext cx="0" cy="537920"/>
            </a:xfrm>
            <a:prstGeom prst="line">
              <a:avLst/>
            </a:prstGeom>
            <a:ln w="762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2105686" y="5911940"/>
            <a:ext cx="650491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O(2*N*M) packets</a:t>
            </a:r>
          </a:p>
          <a:p>
            <a:pPr algn="ctr"/>
            <a:r>
              <a:rPr lang="en-US" sz="2000" i="1" dirty="0" smtClean="0"/>
              <a:t>Example: 2*4*27 = 216 packets </a:t>
            </a:r>
            <a:r>
              <a:rPr lang="en-US" sz="2000" i="1" dirty="0" smtClean="0">
                <a:sym typeface="Wingdings"/>
              </a:rPr>
              <a:t> 5 Hz</a:t>
            </a:r>
            <a:endParaRPr lang="en-US" sz="2800" i="1" dirty="0"/>
          </a:p>
        </p:txBody>
      </p:sp>
      <p:sp>
        <p:nvSpPr>
          <p:cNvPr id="38" name="TextBox 37"/>
          <p:cNvSpPr txBox="1"/>
          <p:nvPr/>
        </p:nvSpPr>
        <p:spPr>
          <a:xfrm>
            <a:off x="8501063" y="596798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N = # of anchors</a:t>
            </a:r>
          </a:p>
          <a:p>
            <a:r>
              <a:rPr lang="en-US" sz="2400" b="1" i="1" dirty="0" smtClean="0"/>
              <a:t>M = # of measurements</a:t>
            </a:r>
            <a:endParaRPr lang="en-US" sz="2400" b="1" i="1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18" y="1465333"/>
            <a:ext cx="1692419" cy="1504560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1684409" y="4735192"/>
            <a:ext cx="4740417" cy="1145824"/>
            <a:chOff x="1684409" y="4735192"/>
            <a:chExt cx="4740417" cy="1145824"/>
          </a:xfrm>
        </p:grpSpPr>
        <p:cxnSp>
          <p:nvCxnSpPr>
            <p:cNvPr id="50" name="Straight Connector 49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  <p:grpSp>
        <p:nvGrpSpPr>
          <p:cNvPr id="54" name="Group 53"/>
          <p:cNvGrpSpPr/>
          <p:nvPr/>
        </p:nvGrpSpPr>
        <p:grpSpPr>
          <a:xfrm rot="19498724">
            <a:off x="587334" y="1755085"/>
            <a:ext cx="2917449" cy="1145824"/>
            <a:chOff x="1684409" y="4735192"/>
            <a:chExt cx="4740417" cy="1145824"/>
          </a:xfrm>
        </p:grpSpPr>
        <p:cxnSp>
          <p:nvCxnSpPr>
            <p:cNvPr id="55" name="Straight Connector 54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8524584" y="1859130"/>
            <a:ext cx="1652814" cy="2454377"/>
            <a:chOff x="8372184" y="1706730"/>
            <a:chExt cx="1652814" cy="4918514"/>
          </a:xfrm>
        </p:grpSpPr>
        <p:sp>
          <p:nvSpPr>
            <p:cNvPr id="70" name="Rectangle 69"/>
            <p:cNvSpPr/>
            <p:nvPr/>
          </p:nvSpPr>
          <p:spPr>
            <a:xfrm>
              <a:off x="8372184" y="4539543"/>
              <a:ext cx="1622550" cy="112932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8376664" y="2331675"/>
              <a:ext cx="1622550" cy="112932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2" name="Straight Arrow Connector 71"/>
            <p:cNvCxnSpPr/>
            <p:nvPr/>
          </p:nvCxnSpPr>
          <p:spPr>
            <a:xfrm>
              <a:off x="8376664" y="1921911"/>
              <a:ext cx="1602971" cy="406086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flipV="1">
              <a:off x="8376664" y="3477041"/>
              <a:ext cx="1628755" cy="412617"/>
            </a:xfrm>
            <a:prstGeom prst="straightConnector1">
              <a:avLst/>
            </a:prstGeom>
            <a:ln w="76200"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/>
          </p:nvCxnSpPr>
          <p:spPr>
            <a:xfrm>
              <a:off x="8381796" y="1706730"/>
              <a:ext cx="0" cy="445343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/>
          </p:nvCxnSpPr>
          <p:spPr>
            <a:xfrm>
              <a:off x="9979635" y="1756193"/>
              <a:ext cx="0" cy="445343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/>
            <p:nvPr/>
          </p:nvCxnSpPr>
          <p:spPr>
            <a:xfrm>
              <a:off x="8396243" y="4123304"/>
              <a:ext cx="1602971" cy="406086"/>
            </a:xfrm>
            <a:prstGeom prst="straightConnector1">
              <a:avLst/>
            </a:prstGeom>
            <a:ln w="762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/>
            <p:nvPr/>
          </p:nvCxnSpPr>
          <p:spPr>
            <a:xfrm flipV="1">
              <a:off x="8396243" y="5674707"/>
              <a:ext cx="1628755" cy="412617"/>
            </a:xfrm>
            <a:prstGeom prst="straightConnector1">
              <a:avLst/>
            </a:prstGeom>
            <a:ln w="76200">
              <a:solidFill>
                <a:srgbClr val="00B050"/>
              </a:solidFill>
              <a:prstDash val="sysDot"/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9197728" y="6087324"/>
              <a:ext cx="0" cy="537920"/>
            </a:xfrm>
            <a:prstGeom prst="line">
              <a:avLst/>
            </a:prstGeom>
            <a:ln w="762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3900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8376664" y="2331676"/>
            <a:ext cx="1622550" cy="50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Efficiently Leveraging Diversity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8376664" y="1921911"/>
            <a:ext cx="1602971" cy="4060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8365979" y="2876445"/>
            <a:ext cx="1628755" cy="412617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381796" y="1706730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979635" y="1756193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30632"/>
            <a:ext cx="1692419" cy="15045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7" y="3230632"/>
            <a:ext cx="1692419" cy="150456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 rot="5400000">
            <a:off x="7545338" y="3748783"/>
            <a:ext cx="117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is-IS" dirty="0"/>
              <a:t>→</a:t>
            </a:r>
            <a:endParaRPr lang="en-US" dirty="0" smtClean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9197728" y="6087324"/>
            <a:ext cx="0" cy="53792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8501063" y="596798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N = # of anchors</a:t>
            </a:r>
          </a:p>
          <a:p>
            <a:r>
              <a:rPr lang="en-US" sz="2400" b="1" i="1" dirty="0" smtClean="0"/>
              <a:t>M = # of measurements</a:t>
            </a:r>
            <a:endParaRPr lang="en-US" sz="2400" b="1" i="1" dirty="0"/>
          </a:p>
        </p:txBody>
      </p:sp>
      <p:sp>
        <p:nvSpPr>
          <p:cNvPr id="40" name="Rectangle 39"/>
          <p:cNvSpPr/>
          <p:nvPr/>
        </p:nvSpPr>
        <p:spPr>
          <a:xfrm>
            <a:off x="10320337" y="2369478"/>
            <a:ext cx="1622550" cy="11416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10320337" y="1959714"/>
            <a:ext cx="1602971" cy="4060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10320337" y="3514844"/>
            <a:ext cx="1628755" cy="412617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0325469" y="1744533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1923308" y="1793996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11141401" y="6125127"/>
            <a:ext cx="0" cy="53792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18" y="1465333"/>
            <a:ext cx="1692419" cy="1504560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1684409" y="4735192"/>
            <a:ext cx="4740417" cy="1145824"/>
            <a:chOff x="1684409" y="4735192"/>
            <a:chExt cx="4740417" cy="1145824"/>
          </a:xfrm>
        </p:grpSpPr>
        <p:cxnSp>
          <p:nvCxnSpPr>
            <p:cNvPr id="50" name="Straight Connector 49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  <p:grpSp>
        <p:nvGrpSpPr>
          <p:cNvPr id="54" name="Group 53"/>
          <p:cNvGrpSpPr/>
          <p:nvPr/>
        </p:nvGrpSpPr>
        <p:grpSpPr>
          <a:xfrm rot="19498724">
            <a:off x="587334" y="1755085"/>
            <a:ext cx="2917449" cy="1145824"/>
            <a:chOff x="1684409" y="4735192"/>
            <a:chExt cx="4740417" cy="1145824"/>
          </a:xfrm>
        </p:grpSpPr>
        <p:cxnSp>
          <p:nvCxnSpPr>
            <p:cNvPr id="55" name="Straight Connector 54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  <p:cxnSp>
        <p:nvCxnSpPr>
          <p:cNvPr id="59" name="Straight Arrow Connector 58"/>
          <p:cNvCxnSpPr/>
          <p:nvPr/>
        </p:nvCxnSpPr>
        <p:spPr>
          <a:xfrm flipV="1">
            <a:off x="1639077" y="1604351"/>
            <a:ext cx="2607550" cy="18091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1613294" y="3385975"/>
            <a:ext cx="4819698" cy="2756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V="1">
            <a:off x="1626185" y="3539640"/>
            <a:ext cx="4775070" cy="72960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1546603" y="1465333"/>
            <a:ext cx="2510581" cy="1794545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863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4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8372184" y="4539544"/>
            <a:ext cx="1622550" cy="5720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8376664" y="2331676"/>
            <a:ext cx="1622550" cy="504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Efficiently Leveraging Diversity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16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8376664" y="1921911"/>
            <a:ext cx="1602971" cy="4060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8365979" y="2876445"/>
            <a:ext cx="1628755" cy="412617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381796" y="1706730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979635" y="1756193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30632"/>
            <a:ext cx="1692419" cy="15045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7" y="3230632"/>
            <a:ext cx="1692419" cy="150456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 rot="5400000">
            <a:off x="7545338" y="3748783"/>
            <a:ext cx="117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is-IS" dirty="0"/>
              <a:t>→</a:t>
            </a:r>
            <a:endParaRPr lang="en-US" dirty="0" smtClean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8396243" y="4123304"/>
            <a:ext cx="1602971" cy="406086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8386929" y="5126926"/>
            <a:ext cx="1628755" cy="412617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197728" y="6087324"/>
            <a:ext cx="0" cy="53792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105686" y="5911940"/>
            <a:ext cx="650491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O((N+1)*M) packets</a:t>
            </a:r>
          </a:p>
          <a:p>
            <a:pPr algn="ctr"/>
            <a:r>
              <a:rPr lang="en-US" sz="2000" i="1" dirty="0" smtClean="0"/>
              <a:t>Example: (4+1)*27 = 135 packets </a:t>
            </a:r>
            <a:r>
              <a:rPr lang="en-US" sz="2000" i="1" dirty="0" smtClean="0">
                <a:sym typeface="Wingdings"/>
              </a:rPr>
              <a:t> 7 Hz</a:t>
            </a:r>
            <a:endParaRPr lang="en-US" sz="2800" i="1" dirty="0"/>
          </a:p>
        </p:txBody>
      </p:sp>
      <p:sp>
        <p:nvSpPr>
          <p:cNvPr id="38" name="TextBox 37"/>
          <p:cNvSpPr txBox="1"/>
          <p:nvPr/>
        </p:nvSpPr>
        <p:spPr>
          <a:xfrm>
            <a:off x="8501063" y="596798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N = # of anchors</a:t>
            </a:r>
          </a:p>
          <a:p>
            <a:r>
              <a:rPr lang="en-US" sz="2400" b="1" i="1" dirty="0" smtClean="0"/>
              <a:t>M = # of measurements</a:t>
            </a:r>
            <a:endParaRPr lang="en-US" sz="2400" b="1" i="1" dirty="0"/>
          </a:p>
        </p:txBody>
      </p:sp>
      <p:sp>
        <p:nvSpPr>
          <p:cNvPr id="39" name="Rectangle 38"/>
          <p:cNvSpPr/>
          <p:nvPr/>
        </p:nvSpPr>
        <p:spPr>
          <a:xfrm>
            <a:off x="10315857" y="4577346"/>
            <a:ext cx="1622550" cy="112932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10320337" y="2369478"/>
            <a:ext cx="1622550" cy="11416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10320337" y="1959714"/>
            <a:ext cx="1602971" cy="4060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10320337" y="3514844"/>
            <a:ext cx="1628755" cy="412617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0325469" y="1744533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1923308" y="1793996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10339916" y="4161107"/>
            <a:ext cx="1602971" cy="406086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10339916" y="5712510"/>
            <a:ext cx="1628755" cy="412617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11141401" y="6125127"/>
            <a:ext cx="0" cy="53792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18" y="1465333"/>
            <a:ext cx="1692419" cy="1504560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1684409" y="4735192"/>
            <a:ext cx="4740417" cy="1145824"/>
            <a:chOff x="1684409" y="4735192"/>
            <a:chExt cx="4740417" cy="1145824"/>
          </a:xfrm>
        </p:grpSpPr>
        <p:cxnSp>
          <p:nvCxnSpPr>
            <p:cNvPr id="50" name="Straight Connector 49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  <p:grpSp>
        <p:nvGrpSpPr>
          <p:cNvPr id="54" name="Group 53"/>
          <p:cNvGrpSpPr/>
          <p:nvPr/>
        </p:nvGrpSpPr>
        <p:grpSpPr>
          <a:xfrm rot="19498724">
            <a:off x="587334" y="1755085"/>
            <a:ext cx="2917449" cy="1145824"/>
            <a:chOff x="1684409" y="4735192"/>
            <a:chExt cx="4740417" cy="1145824"/>
          </a:xfrm>
        </p:grpSpPr>
        <p:cxnSp>
          <p:nvCxnSpPr>
            <p:cNvPr id="55" name="Straight Connector 54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  <p:cxnSp>
        <p:nvCxnSpPr>
          <p:cNvPr id="59" name="Straight Arrow Connector 58"/>
          <p:cNvCxnSpPr/>
          <p:nvPr/>
        </p:nvCxnSpPr>
        <p:spPr>
          <a:xfrm flipV="1">
            <a:off x="1639077" y="2592593"/>
            <a:ext cx="3191107" cy="82095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1613294" y="3413543"/>
            <a:ext cx="5303873" cy="82497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1626185" y="3612600"/>
            <a:ext cx="5290982" cy="819551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1546603" y="2365800"/>
            <a:ext cx="3123477" cy="894079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786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7" grpId="0"/>
      <p:bldP spid="3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/>
          <p:cNvSpPr/>
          <p:nvPr/>
        </p:nvSpPr>
        <p:spPr>
          <a:xfrm>
            <a:off x="10315857" y="4920939"/>
            <a:ext cx="1622550" cy="6384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Efficiently Leveraging Diversity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8376664" y="1954868"/>
            <a:ext cx="1602971" cy="4060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8340195" y="4920939"/>
            <a:ext cx="1628755" cy="412617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381796" y="1706730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979635" y="1756193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230632"/>
            <a:ext cx="1692419" cy="150456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7" y="3230632"/>
            <a:ext cx="1692419" cy="150456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 rot="5400000">
            <a:off x="7545338" y="3748783"/>
            <a:ext cx="11713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is-IS" dirty="0"/>
              <a:t>→</a:t>
            </a:r>
            <a:endParaRPr lang="en-US" dirty="0" smtClean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8350881" y="2538661"/>
            <a:ext cx="1602971" cy="406086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197728" y="3538674"/>
            <a:ext cx="0" cy="53792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105686" y="5911940"/>
            <a:ext cx="650491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O(N+M) packets</a:t>
            </a:r>
          </a:p>
          <a:p>
            <a:pPr algn="ctr"/>
            <a:r>
              <a:rPr lang="en-US" sz="2000" i="1" dirty="0" smtClean="0"/>
              <a:t>Example: 4+27 = 31 packets </a:t>
            </a:r>
            <a:r>
              <a:rPr lang="en-US" sz="2000" i="1" dirty="0" smtClean="0">
                <a:sym typeface="Wingdings"/>
              </a:rPr>
              <a:t> 32 Hz</a:t>
            </a:r>
            <a:endParaRPr lang="en-US" sz="2800" i="1" dirty="0"/>
          </a:p>
        </p:txBody>
      </p:sp>
      <p:sp>
        <p:nvSpPr>
          <p:cNvPr id="38" name="TextBox 37"/>
          <p:cNvSpPr txBox="1"/>
          <p:nvPr/>
        </p:nvSpPr>
        <p:spPr>
          <a:xfrm>
            <a:off x="8501063" y="596798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N = # of anchors</a:t>
            </a:r>
          </a:p>
          <a:p>
            <a:r>
              <a:rPr lang="en-US" sz="2400" b="1" i="1" dirty="0" smtClean="0"/>
              <a:t>M = # of measurements</a:t>
            </a:r>
            <a:endParaRPr lang="en-US" sz="2400" b="1" i="1" dirty="0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10320337" y="1959714"/>
            <a:ext cx="1602971" cy="40608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10294553" y="5559338"/>
            <a:ext cx="1628755" cy="412617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0325469" y="1744533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1923308" y="1793996"/>
            <a:ext cx="0" cy="4453438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10339915" y="2542439"/>
            <a:ext cx="1602971" cy="406086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11141401" y="3576477"/>
            <a:ext cx="0" cy="53792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5" name="Picture 4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18" y="1465333"/>
            <a:ext cx="1692419" cy="1504560"/>
          </a:xfrm>
          <a:prstGeom prst="rect">
            <a:avLst/>
          </a:prstGeom>
        </p:spPr>
      </p:pic>
      <p:grpSp>
        <p:nvGrpSpPr>
          <p:cNvPr id="49" name="Group 48"/>
          <p:cNvGrpSpPr/>
          <p:nvPr/>
        </p:nvGrpSpPr>
        <p:grpSpPr>
          <a:xfrm>
            <a:off x="1684409" y="4735192"/>
            <a:ext cx="4740417" cy="1145824"/>
            <a:chOff x="1684409" y="4735192"/>
            <a:chExt cx="4740417" cy="1145824"/>
          </a:xfrm>
        </p:grpSpPr>
        <p:cxnSp>
          <p:nvCxnSpPr>
            <p:cNvPr id="50" name="Straight Connector 49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  <p:grpSp>
        <p:nvGrpSpPr>
          <p:cNvPr id="54" name="Group 53"/>
          <p:cNvGrpSpPr/>
          <p:nvPr/>
        </p:nvGrpSpPr>
        <p:grpSpPr>
          <a:xfrm rot="19498724">
            <a:off x="587334" y="1755085"/>
            <a:ext cx="2917449" cy="1145824"/>
            <a:chOff x="1684409" y="4735192"/>
            <a:chExt cx="4740417" cy="1145824"/>
          </a:xfrm>
        </p:grpSpPr>
        <p:cxnSp>
          <p:nvCxnSpPr>
            <p:cNvPr id="55" name="Straight Connector 54"/>
            <p:cNvCxnSpPr/>
            <p:nvPr/>
          </p:nvCxnSpPr>
          <p:spPr>
            <a:xfrm flipH="1">
              <a:off x="1684409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flipH="1">
              <a:off x="6424825" y="4735192"/>
              <a:ext cx="1" cy="94551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>
              <a:off x="1689542" y="5207951"/>
              <a:ext cx="473528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3641380" y="5111575"/>
              <a:ext cx="10287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 smtClean="0"/>
                <a:t>?</a:t>
              </a:r>
              <a:endParaRPr lang="en-US" dirty="0"/>
            </a:p>
          </p:txBody>
        </p:sp>
      </p:grpSp>
      <p:cxnSp>
        <p:nvCxnSpPr>
          <p:cNvPr id="59" name="Straight Arrow Connector 58"/>
          <p:cNvCxnSpPr/>
          <p:nvPr/>
        </p:nvCxnSpPr>
        <p:spPr>
          <a:xfrm flipV="1">
            <a:off x="1639077" y="1604351"/>
            <a:ext cx="2607550" cy="180919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1613294" y="3385975"/>
            <a:ext cx="4819698" cy="2756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V="1">
            <a:off x="1626185" y="3539640"/>
            <a:ext cx="4775070" cy="72960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1546603" y="1465333"/>
            <a:ext cx="2510581" cy="1794545"/>
          </a:xfrm>
          <a:prstGeom prst="straightConnector1">
            <a:avLst/>
          </a:prstGeom>
          <a:ln w="76200"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V="1">
            <a:off x="1639077" y="2592593"/>
            <a:ext cx="3191107" cy="82095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1613294" y="3413543"/>
            <a:ext cx="5303873" cy="82497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6119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3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UWB: A Performant </a:t>
            </a:r>
            <a:r>
              <a:rPr lang="en-US" dirty="0"/>
              <a:t>T</a:t>
            </a:r>
            <a:r>
              <a:rPr lang="en-US" dirty="0" smtClean="0"/>
              <a:t>echnology with Significant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3760294" cy="4351337"/>
          </a:xfrm>
        </p:spPr>
        <p:txBody>
          <a:bodyPr>
            <a:normAutofit/>
          </a:bodyPr>
          <a:lstStyle/>
          <a:p>
            <a:endParaRPr lang="en-US" sz="2800" dirty="0" smtClean="0"/>
          </a:p>
          <a:p>
            <a:r>
              <a:rPr lang="en-US" dirty="0"/>
              <a:t>Robustness</a:t>
            </a:r>
            <a:br>
              <a:rPr lang="en-US" dirty="0"/>
            </a:b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Regulatory-limited Transmit Power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Scalability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679938"/>
            <a:ext cx="1692419" cy="150456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5022166" y="2630657"/>
            <a:ext cx="109728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022166" y="3613055"/>
            <a:ext cx="109728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6309828" y="1875382"/>
            <a:ext cx="3931451" cy="46728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Antenna Diversity</a:t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Ultra-Wideband Flooding</a:t>
            </a:r>
            <a:br>
              <a:rPr lang="en-US" dirty="0" smtClean="0">
                <a:solidFill>
                  <a:srgbClr val="FF0000"/>
                </a:solidFill>
              </a:rPr>
            </a:b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Lightweight Scheduling &amp; Synchronization</a:t>
            </a:r>
            <a:r>
              <a:rPr lang="en-US" dirty="0">
                <a:solidFill>
                  <a:srgbClr val="FF0000"/>
                </a:solidFill>
              </a:rPr>
              <a:t/>
            </a:r>
            <a:br>
              <a:rPr lang="en-US" dirty="0">
                <a:solidFill>
                  <a:srgbClr val="FF0000"/>
                </a:solidFill>
              </a:rPr>
            </a:br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09828" y="1685774"/>
            <a:ext cx="2595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/>
              <a:t>SurePoint</a:t>
            </a:r>
            <a:endParaRPr lang="en-US" sz="2400" b="1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22166" y="4903790"/>
            <a:ext cx="109728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6153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Addressing Scalability: Scheduling and Network Messaging with Glossy Floods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828800"/>
            <a:ext cx="9230481" cy="4351337"/>
          </a:xfrm>
        </p:spPr>
        <p:txBody>
          <a:bodyPr/>
          <a:lstStyle/>
          <a:p>
            <a:r>
              <a:rPr lang="en-US" dirty="0" smtClean="0"/>
              <a:t>Adopted Low-Power Wireless Bus (LWB): </a:t>
            </a:r>
          </a:p>
          <a:p>
            <a:pPr lvl="1"/>
            <a:r>
              <a:rPr lang="en-US" dirty="0" smtClean="0"/>
              <a:t>All data communicated using Glossy floods</a:t>
            </a:r>
          </a:p>
          <a:p>
            <a:pPr lvl="1"/>
            <a:r>
              <a:rPr lang="en-US" dirty="0" smtClean="0"/>
              <a:t>Host schedules time slots for localization and flooding intervals</a:t>
            </a:r>
          </a:p>
          <a:p>
            <a:pPr lvl="1"/>
            <a:r>
              <a:rPr lang="en-US" dirty="0" smtClean="0"/>
              <a:t>Incoming tags request to be scheduled during a ‘contention’ period</a:t>
            </a:r>
          </a:p>
          <a:p>
            <a:pPr lvl="1"/>
            <a:r>
              <a:rPr lang="en-US" dirty="0" smtClean="0"/>
              <a:t>Outgoing tags either request to be unassigned or time out</a:t>
            </a:r>
          </a:p>
          <a:p>
            <a:pPr lvl="1"/>
            <a:r>
              <a:rPr lang="en-US" dirty="0" smtClean="0"/>
              <a:t>Steady state operation: All tags scheduled with an even assignment of timeslots to tags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19</a:t>
            </a:fld>
            <a:endParaRPr lang="en-US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871" y="4607777"/>
            <a:ext cx="8960988" cy="196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3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err="1" smtClean="0"/>
              <a:t>SurePoint</a:t>
            </a:r>
            <a:r>
              <a:rPr lang="en-US" sz="3600" dirty="0" smtClean="0"/>
              <a:t>: </a:t>
            </a:r>
            <a:br>
              <a:rPr lang="en-US" sz="3600" dirty="0" smtClean="0"/>
            </a:br>
            <a:r>
              <a:rPr lang="en-US" sz="3600" dirty="0" smtClean="0"/>
              <a:t>An Ultra-Wideband RF Localization System</a:t>
            </a:r>
            <a:endParaRPr lang="en-US" sz="3600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261872" y="1828800"/>
            <a:ext cx="5226014" cy="2236763"/>
          </a:xfrm>
        </p:spPr>
        <p:txBody>
          <a:bodyPr>
            <a:normAutofit fontScale="77500" lnSpcReduction="20000"/>
          </a:bodyPr>
          <a:lstStyle/>
          <a:p>
            <a:r>
              <a:rPr lang="en-US" dirty="0" err="1" smtClean="0"/>
              <a:t>SurePoint</a:t>
            </a:r>
            <a:r>
              <a:rPr lang="en-US" dirty="0" smtClean="0"/>
              <a:t>: a localization platform achieving high localization accuracy</a:t>
            </a:r>
          </a:p>
          <a:p>
            <a:pPr lvl="1"/>
            <a:r>
              <a:rPr lang="en-US" dirty="0" smtClean="0"/>
              <a:t>50% within 17 cm, 95% within 76 cm</a:t>
            </a:r>
          </a:p>
          <a:p>
            <a:pPr lvl="1"/>
            <a:r>
              <a:rPr lang="en-US" dirty="0" smtClean="0"/>
              <a:t>Enabled by commercially-available UWB</a:t>
            </a:r>
          </a:p>
          <a:p>
            <a:pPr lvl="1"/>
            <a:r>
              <a:rPr lang="en-US" i="1" dirty="0" smtClean="0"/>
              <a:t>The Problem: Commodity UWB is a new technology with a number of limitations in its real-world implementation</a:t>
            </a:r>
          </a:p>
          <a:p>
            <a:pPr lvl="2"/>
            <a:r>
              <a:rPr lang="en-US" i="1" dirty="0" smtClean="0">
                <a:solidFill>
                  <a:schemeClr val="bg1"/>
                </a:solidFill>
              </a:rPr>
              <a:t>Provide location abstraction, not a radio interface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261872" y="3680925"/>
            <a:ext cx="6794695" cy="288180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683844" y="4144229"/>
            <a:ext cx="65746" cy="5844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8937" y="6103725"/>
            <a:ext cx="120564" cy="10718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7539329" y="4112841"/>
            <a:ext cx="136360" cy="12122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7354" y="4325329"/>
            <a:ext cx="693378" cy="616413"/>
          </a:xfrm>
          <a:prstGeom prst="rect">
            <a:avLst/>
          </a:prstGeom>
        </p:spPr>
      </p:pic>
      <p:cxnSp>
        <p:nvCxnSpPr>
          <p:cNvPr id="5" name="Straight Arrow Connector 4"/>
          <p:cNvCxnSpPr>
            <a:stCxn id="10" idx="3"/>
            <a:endCxn id="14" idx="1"/>
          </p:cNvCxnSpPr>
          <p:nvPr/>
        </p:nvCxnSpPr>
        <p:spPr>
          <a:xfrm>
            <a:off x="1749590" y="4173453"/>
            <a:ext cx="2477764" cy="46008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1" idx="0"/>
            <a:endCxn id="14" idx="2"/>
          </p:cNvCxnSpPr>
          <p:nvPr/>
        </p:nvCxnSpPr>
        <p:spPr>
          <a:xfrm flipH="1" flipV="1">
            <a:off x="4574043" y="4941742"/>
            <a:ext cx="85176" cy="116198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2" idx="1"/>
            <a:endCxn id="14" idx="3"/>
          </p:cNvCxnSpPr>
          <p:nvPr/>
        </p:nvCxnSpPr>
        <p:spPr>
          <a:xfrm flipH="1">
            <a:off x="4920732" y="4173453"/>
            <a:ext cx="2618597" cy="46008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2" name="Picture 5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530" y="5849109"/>
            <a:ext cx="693378" cy="616413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1396" y="3866249"/>
            <a:ext cx="693378" cy="616413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028" y="3865245"/>
            <a:ext cx="693378" cy="616413"/>
          </a:xfrm>
          <a:prstGeom prst="rect">
            <a:avLst/>
          </a:prstGeom>
        </p:spPr>
      </p:pic>
      <p:pic>
        <p:nvPicPr>
          <p:cNvPr id="76" name="Content Placeholder 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55208" y1="61200" x2="62083" y2="38500"/>
                        <a14:foregroundMark x1="75000" y1="62000" x2="90417" y2="46700"/>
                        <a14:foregroundMark x1="36250" y1="62000" x2="36250" y2="62000"/>
                        <a14:foregroundMark x1="25000" y1="700" x2="76458" y2="3200"/>
                        <a14:foregroundMark x1="20417" y1="800" x2="13542" y2="1700"/>
                        <a14:foregroundMark x1="5833" y1="8200" x2="4375" y2="58700"/>
                        <a14:foregroundMark x1="57292" y1="64000" x2="67708" y2="49800"/>
                        <a14:foregroundMark x1="91250" y1="52900" x2="89375" y2="41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879" y="2005012"/>
            <a:ext cx="2088642" cy="435133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229248" y="3897146"/>
            <a:ext cx="75533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600" b="1">
                <a:solidFill>
                  <a:srgbClr val="FF0000"/>
                </a:solidFill>
              </a:rPr>
              <a:t>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209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Adopting Glossy</a:t>
            </a:r>
            <a:r>
              <a:rPr lang="en-US" sz="3600" dirty="0"/>
              <a:t> </a:t>
            </a:r>
            <a:r>
              <a:rPr lang="en-US" sz="3600" dirty="0" smtClean="0"/>
              <a:t>Concepts for Network Flooding and Time Synchronization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828800"/>
            <a:ext cx="9230481" cy="4351337"/>
          </a:xfrm>
        </p:spPr>
        <p:txBody>
          <a:bodyPr/>
          <a:lstStyle/>
          <a:p>
            <a:r>
              <a:rPr lang="en-US" dirty="0" smtClean="0"/>
              <a:t>Glossy: Flooding with constructive narrowband interference</a:t>
            </a:r>
          </a:p>
          <a:p>
            <a:pPr lvl="1"/>
            <a:r>
              <a:rPr lang="en-US" dirty="0" smtClean="0"/>
              <a:t>Allows for a robust means of broadcasting a single message to all nodes in the network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769" y="4921249"/>
            <a:ext cx="5080000" cy="1397000"/>
          </a:xfrm>
          <a:prstGeom prst="rect">
            <a:avLst/>
          </a:prstGeom>
        </p:spPr>
      </p:pic>
      <p:pic>
        <p:nvPicPr>
          <p:cNvPr id="12" name="Content Placeholder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213" y="3139176"/>
            <a:ext cx="2058641" cy="114368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655" y="3139176"/>
            <a:ext cx="2058640" cy="114368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096" y="3139175"/>
            <a:ext cx="2058640" cy="114368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4537" y="3139175"/>
            <a:ext cx="2058640" cy="1143689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2" idx="3"/>
            <a:endCxn id="13" idx="1"/>
          </p:cNvCxnSpPr>
          <p:nvPr/>
        </p:nvCxnSpPr>
        <p:spPr>
          <a:xfrm>
            <a:off x="2599854" y="3711021"/>
            <a:ext cx="685801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3" idx="3"/>
            <a:endCxn id="14" idx="1"/>
          </p:cNvCxnSpPr>
          <p:nvPr/>
        </p:nvCxnSpPr>
        <p:spPr>
          <a:xfrm flipV="1">
            <a:off x="5344295" y="3711020"/>
            <a:ext cx="685801" cy="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3"/>
            <a:endCxn id="15" idx="1"/>
          </p:cNvCxnSpPr>
          <p:nvPr/>
        </p:nvCxnSpPr>
        <p:spPr>
          <a:xfrm>
            <a:off x="8088736" y="3711020"/>
            <a:ext cx="685801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1351270" y="4491202"/>
            <a:ext cx="2729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Narrowband</a:t>
            </a:r>
            <a:endParaRPr lang="en-US" sz="24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7123763" y="4491202"/>
            <a:ext cx="2729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UWB</a:t>
            </a:r>
            <a:endParaRPr lang="en-US" sz="2800" b="1" dirty="0"/>
          </a:p>
        </p:txBody>
      </p:sp>
      <p:pic>
        <p:nvPicPr>
          <p:cNvPr id="21" name="Content Placeholder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427" y="4854709"/>
            <a:ext cx="2928794" cy="714962"/>
          </a:xfrm>
          <a:prstGeom prst="rect">
            <a:avLst/>
          </a:prstGeom>
        </p:spPr>
      </p:pic>
      <p:pic>
        <p:nvPicPr>
          <p:cNvPr id="22" name="Content Placeholder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5063" y="5823950"/>
            <a:ext cx="2928794" cy="714962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9144772" y="5401059"/>
            <a:ext cx="3211837" cy="705982"/>
            <a:chOff x="1937180" y="5011425"/>
            <a:chExt cx="7042842" cy="1505907"/>
          </a:xfrm>
        </p:grpSpPr>
        <p:pic>
          <p:nvPicPr>
            <p:cNvPr id="24" name="Content Placeholder 3"/>
            <p:cNvPicPr>
              <a:picLocks noChangeAspect="1"/>
            </p:cNvPicPr>
            <p:nvPr/>
          </p:nvPicPr>
          <p:blipFill rotWithShape="1"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3147"/>
            <a:stretch/>
          </p:blipFill>
          <p:spPr>
            <a:xfrm>
              <a:off x="1937180" y="5011426"/>
              <a:ext cx="3507193" cy="1505906"/>
            </a:xfrm>
            <a:prstGeom prst="rect">
              <a:avLst/>
            </a:prstGeom>
          </p:spPr>
        </p:pic>
        <p:pic>
          <p:nvPicPr>
            <p:cNvPr id="25" name="Content Placeholder 3"/>
            <p:cNvPicPr>
              <a:picLocks noChangeAspect="1"/>
            </p:cNvPicPr>
            <p:nvPr/>
          </p:nvPicPr>
          <p:blipFill rotWithShape="1"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2686"/>
            <a:stretch/>
          </p:blipFill>
          <p:spPr>
            <a:xfrm>
              <a:off x="5444373" y="5011425"/>
              <a:ext cx="3535649" cy="1505906"/>
            </a:xfrm>
            <a:prstGeom prst="rect">
              <a:avLst/>
            </a:prstGeom>
          </p:spPr>
        </p:pic>
      </p:grpSp>
      <p:sp>
        <p:nvSpPr>
          <p:cNvPr id="6" name="Rectangle 5"/>
          <p:cNvSpPr/>
          <p:nvPr/>
        </p:nvSpPr>
        <p:spPr>
          <a:xfrm>
            <a:off x="8880231" y="4998646"/>
            <a:ext cx="1101969" cy="17228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822602" y="4892635"/>
            <a:ext cx="1101969" cy="17228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1441726" y="4962535"/>
            <a:ext cx="1101969" cy="17228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817290" y="5491238"/>
            <a:ext cx="448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+</a:t>
            </a:r>
            <a:endParaRPr lang="en-US" sz="3600" dirty="0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9092221" y="5860060"/>
            <a:ext cx="613357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59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Extending Flooding to UWB: </a:t>
            </a:r>
            <a:br>
              <a:rPr lang="en-US" sz="3200" dirty="0" smtClean="0"/>
            </a:br>
            <a:r>
              <a:rPr lang="en-US" sz="3200" dirty="0" smtClean="0"/>
              <a:t>Multipath = Constructive Interference</a:t>
            </a:r>
            <a:endParaRPr lang="en-US" sz="32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21</a:t>
            </a:fld>
            <a:endParaRPr lang="en-US" dirty="0"/>
          </a:p>
        </p:txBody>
      </p:sp>
      <p:grpSp>
        <p:nvGrpSpPr>
          <p:cNvPr id="62" name="Group 61"/>
          <p:cNvGrpSpPr/>
          <p:nvPr/>
        </p:nvGrpSpPr>
        <p:grpSpPr>
          <a:xfrm>
            <a:off x="1166070" y="2142067"/>
            <a:ext cx="9642038" cy="524933"/>
            <a:chOff x="1166070" y="2319867"/>
            <a:chExt cx="9642038" cy="524933"/>
          </a:xfrm>
        </p:grpSpPr>
        <p:sp>
          <p:nvSpPr>
            <p:cNvPr id="5" name="Rectangle 4"/>
            <p:cNvSpPr/>
            <p:nvPr/>
          </p:nvSpPr>
          <p:spPr>
            <a:xfrm>
              <a:off x="2861733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0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860800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1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4859867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2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5858934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3</a:t>
              </a:r>
              <a:endParaRPr 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858001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4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857068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5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Straight Connector 6"/>
            <p:cNvCxnSpPr>
              <a:stCxn id="5" idx="1"/>
            </p:cNvCxnSpPr>
            <p:nvPr/>
          </p:nvCxnSpPr>
          <p:spPr>
            <a:xfrm flipH="1">
              <a:off x="1166070" y="2582334"/>
              <a:ext cx="1695663" cy="986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8856136" y="2565301"/>
              <a:ext cx="1951972" cy="113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1166070" y="3287451"/>
            <a:ext cx="9642038" cy="524933"/>
            <a:chOff x="1166070" y="3287451"/>
            <a:chExt cx="9642038" cy="524933"/>
          </a:xfrm>
        </p:grpSpPr>
        <p:sp>
          <p:nvSpPr>
            <p:cNvPr id="32" name="Rectangle 31"/>
            <p:cNvSpPr/>
            <p:nvPr/>
          </p:nvSpPr>
          <p:spPr>
            <a:xfrm>
              <a:off x="3072750" y="3287451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0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071817" y="3287451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1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070884" y="3287451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2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069951" y="3287451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3</a:t>
              </a:r>
              <a:endParaRPr 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069018" y="3287451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4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8068085" y="3287451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5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Connector 37"/>
            <p:cNvCxnSpPr>
              <a:stCxn id="32" idx="1"/>
            </p:cNvCxnSpPr>
            <p:nvPr/>
          </p:nvCxnSpPr>
          <p:spPr>
            <a:xfrm flipH="1" flipV="1">
              <a:off x="1166070" y="3544240"/>
              <a:ext cx="1906680" cy="567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9067153" y="3544240"/>
              <a:ext cx="1740955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3" name="Straight Arrow Connector 42"/>
          <p:cNvCxnSpPr/>
          <p:nvPr/>
        </p:nvCxnSpPr>
        <p:spPr>
          <a:xfrm flipV="1">
            <a:off x="2811530" y="6028758"/>
            <a:ext cx="6375799" cy="63112"/>
          </a:xfrm>
          <a:prstGeom prst="straightConnector1">
            <a:avLst/>
          </a:prstGeom>
          <a:ln w="762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flipV="1">
            <a:off x="2811530" y="5240297"/>
            <a:ext cx="3267843" cy="851573"/>
          </a:xfrm>
          <a:prstGeom prst="straightConnector1">
            <a:avLst/>
          </a:prstGeom>
          <a:ln w="762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079373" y="5240297"/>
            <a:ext cx="3269321" cy="637783"/>
          </a:xfrm>
          <a:prstGeom prst="straightConnector1">
            <a:avLst/>
          </a:prstGeom>
          <a:ln w="762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5048735" y="5153879"/>
            <a:ext cx="206127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609" t="21168" r="615" b="57612"/>
          <a:stretch/>
        </p:blipFill>
        <p:spPr>
          <a:xfrm>
            <a:off x="1991671" y="5773808"/>
            <a:ext cx="677991" cy="1039072"/>
          </a:xfrm>
          <a:prstGeom prst="rect">
            <a:avLst/>
          </a:prstGeom>
        </p:spPr>
      </p:pic>
      <p:pic>
        <p:nvPicPr>
          <p:cNvPr id="49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609" t="21168" r="615" b="57612"/>
          <a:stretch/>
        </p:blipFill>
        <p:spPr>
          <a:xfrm>
            <a:off x="9385097" y="5771835"/>
            <a:ext cx="677991" cy="1039072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5410200" y="2413000"/>
            <a:ext cx="5677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+</a:t>
            </a:r>
            <a:endParaRPr lang="en-US" b="1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2844739" y="4622746"/>
            <a:ext cx="6520582" cy="1272043"/>
          </a:xfrm>
          <a:prstGeom prst="straightConnector1">
            <a:avLst/>
          </a:prstGeom>
          <a:ln w="762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609" t="21168" r="615" b="57612"/>
          <a:stretch/>
        </p:blipFill>
        <p:spPr>
          <a:xfrm>
            <a:off x="1991670" y="4269802"/>
            <a:ext cx="677991" cy="103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28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UWB Flooding Condition:</a:t>
            </a:r>
            <a:br>
              <a:rPr lang="en-US" dirty="0" smtClean="0"/>
            </a:br>
            <a:r>
              <a:rPr lang="en-US" dirty="0" smtClean="0"/>
              <a:t>Time Synchronization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22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409" y="2743200"/>
            <a:ext cx="6817016" cy="345641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94892" y="1860134"/>
            <a:ext cx="9097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/>
              <a:t>Necessary condition: </a:t>
            </a:r>
          </a:p>
          <a:p>
            <a:r>
              <a:rPr lang="en-US" sz="1600" i="1" dirty="0" smtClean="0"/>
              <a:t>Transmitter synchronization must be better than symbol time (preamble: 1 </a:t>
            </a:r>
            <a:r>
              <a:rPr lang="el-GR" sz="1600" dirty="0" smtClean="0"/>
              <a:t>μ</a:t>
            </a:r>
            <a:r>
              <a:rPr lang="en-US" sz="1600" i="1" dirty="0" smtClean="0"/>
              <a:t>s, data: 128 ns)</a:t>
            </a:r>
            <a:endParaRPr lang="en-US" sz="1600" i="1" dirty="0"/>
          </a:p>
        </p:txBody>
      </p:sp>
      <p:sp>
        <p:nvSpPr>
          <p:cNvPr id="10" name="TextBox 9"/>
          <p:cNvSpPr txBox="1"/>
          <p:nvPr/>
        </p:nvSpPr>
        <p:spPr>
          <a:xfrm>
            <a:off x="492369" y="3798277"/>
            <a:ext cx="220862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How it’s done:</a:t>
            </a:r>
          </a:p>
          <a:p>
            <a:r>
              <a:rPr lang="en-US" i="1" dirty="0" smtClean="0"/>
              <a:t>Recurring flooding transmission times based on received flood timestamp</a:t>
            </a:r>
            <a:endParaRPr lang="en-US" i="1" dirty="0"/>
          </a:p>
        </p:txBody>
      </p:sp>
      <p:grpSp>
        <p:nvGrpSpPr>
          <p:cNvPr id="8" name="Group 7"/>
          <p:cNvGrpSpPr/>
          <p:nvPr/>
        </p:nvGrpSpPr>
        <p:grpSpPr>
          <a:xfrm>
            <a:off x="6901314" y="574065"/>
            <a:ext cx="4830819" cy="678021"/>
            <a:chOff x="1166070" y="2319867"/>
            <a:chExt cx="9642038" cy="524933"/>
          </a:xfrm>
        </p:grpSpPr>
        <p:sp>
          <p:nvSpPr>
            <p:cNvPr id="11" name="Rectangle 10"/>
            <p:cNvSpPr/>
            <p:nvPr/>
          </p:nvSpPr>
          <p:spPr>
            <a:xfrm>
              <a:off x="2861733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0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860800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1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859867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2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858934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3</a:t>
              </a:r>
              <a:endParaRPr 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858001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4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857068" y="2319867"/>
              <a:ext cx="999067" cy="524933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5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Connector 16"/>
            <p:cNvCxnSpPr>
              <a:stCxn id="13" idx="1"/>
            </p:cNvCxnSpPr>
            <p:nvPr/>
          </p:nvCxnSpPr>
          <p:spPr>
            <a:xfrm flipH="1">
              <a:off x="1166070" y="2582334"/>
              <a:ext cx="1695663" cy="986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8856136" y="2565301"/>
              <a:ext cx="1951972" cy="1135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6901314" y="1371358"/>
            <a:ext cx="4830819" cy="678021"/>
            <a:chOff x="6901314" y="1371358"/>
            <a:chExt cx="4830819" cy="678021"/>
          </a:xfrm>
        </p:grpSpPr>
        <p:sp>
          <p:nvSpPr>
            <p:cNvPr id="20" name="Rectangle 19"/>
            <p:cNvSpPr/>
            <p:nvPr/>
          </p:nvSpPr>
          <p:spPr>
            <a:xfrm>
              <a:off x="8259404" y="1371358"/>
              <a:ext cx="500549" cy="67802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0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759953" y="1371358"/>
              <a:ext cx="500549" cy="67802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1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9260502" y="1371358"/>
              <a:ext cx="500549" cy="67802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2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9761051" y="1371358"/>
              <a:ext cx="500549" cy="67802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3</a:t>
              </a:r>
              <a:endParaRPr lang="en-US" sz="2800" b="1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10261600" y="1371358"/>
              <a:ext cx="500549" cy="67802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4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0762149" y="1371358"/>
              <a:ext cx="500549" cy="678021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 smtClean="0">
                  <a:solidFill>
                    <a:schemeClr val="tx1"/>
                  </a:solidFill>
                </a:rPr>
                <a:t>5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Straight Connector 25"/>
            <p:cNvCxnSpPr>
              <a:stCxn id="20" idx="1"/>
            </p:cNvCxnSpPr>
            <p:nvPr/>
          </p:nvCxnSpPr>
          <p:spPr>
            <a:xfrm flipH="1">
              <a:off x="6901314" y="1710369"/>
              <a:ext cx="135809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11262698" y="1703035"/>
              <a:ext cx="469435" cy="7334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/>
          <p:cNvSpPr txBox="1"/>
          <p:nvPr/>
        </p:nvSpPr>
        <p:spPr>
          <a:xfrm>
            <a:off x="8676630" y="-325269"/>
            <a:ext cx="195163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b="1" dirty="0" smtClean="0">
                <a:solidFill>
                  <a:srgbClr val="FF0000"/>
                </a:solidFill>
              </a:rPr>
              <a:t>X</a:t>
            </a:r>
            <a:endParaRPr lang="en-US" sz="199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846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2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UWB Flooding Condition:</a:t>
            </a:r>
            <a:br>
              <a:rPr lang="en-US" dirty="0" smtClean="0"/>
            </a:br>
            <a:r>
              <a:rPr lang="en-US" dirty="0" smtClean="0"/>
              <a:t>Carrier Synchronization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94892" y="2214693"/>
            <a:ext cx="78596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 smtClean="0"/>
              <a:t>Necessary condition: </a:t>
            </a:r>
          </a:p>
          <a:p>
            <a:r>
              <a:rPr lang="en-US" sz="3200" i="1" dirty="0" smtClean="0"/>
              <a:t>Transmitter carriers must maintain coherence during flood packet transmission</a:t>
            </a:r>
            <a:endParaRPr lang="en-US" sz="3200" i="1" dirty="0"/>
          </a:p>
        </p:txBody>
      </p:sp>
      <p:sp>
        <p:nvSpPr>
          <p:cNvPr id="3" name="TextBox 2"/>
          <p:cNvSpPr txBox="1"/>
          <p:nvPr/>
        </p:nvSpPr>
        <p:spPr>
          <a:xfrm>
            <a:off x="3094891" y="4208820"/>
            <a:ext cx="71587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dirty="0" smtClean="0"/>
              <a:t>How it’s done:</a:t>
            </a:r>
          </a:p>
          <a:p>
            <a:r>
              <a:rPr lang="en-US" sz="3200" i="1" dirty="0" smtClean="0"/>
              <a:t>Crystal tuning continuously adapted based on inter-sync interval</a:t>
            </a:r>
            <a:endParaRPr lang="en-US" sz="3200" i="1" dirty="0"/>
          </a:p>
        </p:txBody>
      </p:sp>
      <p:sp>
        <p:nvSpPr>
          <p:cNvPr id="9" name="Rectangle 8"/>
          <p:cNvSpPr/>
          <p:nvPr/>
        </p:nvSpPr>
        <p:spPr>
          <a:xfrm>
            <a:off x="7750867" y="574065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251416" y="574065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751966" y="574065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252515" y="574065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3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753064" y="574065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0253613" y="574065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5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H="1">
            <a:off x="6901314" y="905565"/>
            <a:ext cx="849553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10754163" y="905565"/>
            <a:ext cx="973017" cy="17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7863164" y="1371358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0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8363713" y="1371358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1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8864262" y="1371358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2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364811" y="1371358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3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9865360" y="1371358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4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0365909" y="1371358"/>
            <a:ext cx="500549" cy="67802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5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24" name="Straight Connector 23"/>
          <p:cNvCxnSpPr>
            <a:stCxn id="18" idx="1"/>
          </p:cNvCxnSpPr>
          <p:nvPr/>
        </p:nvCxnSpPr>
        <p:spPr>
          <a:xfrm flipH="1">
            <a:off x="6901314" y="1710369"/>
            <a:ext cx="96185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10866460" y="1703035"/>
            <a:ext cx="860720" cy="733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7170420" y="365125"/>
            <a:ext cx="449580" cy="44958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7395210" y="365125"/>
            <a:ext cx="0" cy="22479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7169249" y="1165464"/>
            <a:ext cx="449580" cy="449580"/>
            <a:chOff x="7169249" y="1165464"/>
            <a:chExt cx="449580" cy="449580"/>
          </a:xfrm>
        </p:grpSpPr>
        <p:sp>
          <p:nvSpPr>
            <p:cNvPr id="40" name="Oval 39"/>
            <p:cNvSpPr/>
            <p:nvPr/>
          </p:nvSpPr>
          <p:spPr>
            <a:xfrm>
              <a:off x="7169249" y="1165464"/>
              <a:ext cx="449580" cy="44958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Straight Connector 40"/>
            <p:cNvCxnSpPr/>
            <p:nvPr/>
          </p:nvCxnSpPr>
          <p:spPr>
            <a:xfrm>
              <a:off x="7394039" y="1165464"/>
              <a:ext cx="0" cy="22479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11072030" y="363910"/>
            <a:ext cx="449580" cy="449580"/>
            <a:chOff x="7169249" y="1165464"/>
            <a:chExt cx="449580" cy="449580"/>
          </a:xfrm>
        </p:grpSpPr>
        <p:sp>
          <p:nvSpPr>
            <p:cNvPr id="45" name="Oval 44"/>
            <p:cNvSpPr/>
            <p:nvPr/>
          </p:nvSpPr>
          <p:spPr>
            <a:xfrm>
              <a:off x="7169249" y="1165464"/>
              <a:ext cx="449580" cy="44958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6" name="Straight Connector 45"/>
            <p:cNvCxnSpPr/>
            <p:nvPr/>
          </p:nvCxnSpPr>
          <p:spPr>
            <a:xfrm>
              <a:off x="7394039" y="1165464"/>
              <a:ext cx="0" cy="22479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>
            <a:off x="11072030" y="1169171"/>
            <a:ext cx="449580" cy="449580"/>
            <a:chOff x="7169249" y="1165464"/>
            <a:chExt cx="449580" cy="449580"/>
          </a:xfrm>
        </p:grpSpPr>
        <p:sp>
          <p:nvSpPr>
            <p:cNvPr id="48" name="Oval 47"/>
            <p:cNvSpPr/>
            <p:nvPr/>
          </p:nvSpPr>
          <p:spPr>
            <a:xfrm>
              <a:off x="7169249" y="1165464"/>
              <a:ext cx="449580" cy="44958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7394039" y="1165464"/>
              <a:ext cx="0" cy="22479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0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UWB: A Performant </a:t>
            </a:r>
            <a:r>
              <a:rPr lang="en-US" dirty="0"/>
              <a:t>T</a:t>
            </a:r>
            <a:r>
              <a:rPr lang="en-US" dirty="0" smtClean="0"/>
              <a:t>echnology with Significant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3760294" cy="4351337"/>
          </a:xfrm>
        </p:spPr>
        <p:txBody>
          <a:bodyPr>
            <a:normAutofit/>
          </a:bodyPr>
          <a:lstStyle/>
          <a:p>
            <a:endParaRPr lang="en-US" sz="2800" dirty="0" smtClean="0"/>
          </a:p>
          <a:p>
            <a:r>
              <a:rPr lang="en-US" dirty="0"/>
              <a:t>Robustness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Regulatory-limited Transmit Power</a:t>
            </a:r>
            <a:br>
              <a:rPr lang="en-US" dirty="0"/>
            </a:br>
            <a:endParaRPr lang="en-US" dirty="0"/>
          </a:p>
          <a:p>
            <a:r>
              <a:rPr lang="en-US" dirty="0"/>
              <a:t>Scalability</a:t>
            </a:r>
            <a:br>
              <a:rPr lang="en-US" dirty="0"/>
            </a:b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Modularity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679938"/>
            <a:ext cx="1692419" cy="150456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5022166" y="2630657"/>
            <a:ext cx="109728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022166" y="3613055"/>
            <a:ext cx="109728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022166" y="4806458"/>
            <a:ext cx="109728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022166" y="5605968"/>
            <a:ext cx="1097280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6309828" y="1875382"/>
            <a:ext cx="3931451" cy="467282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/>
              <a:t>Antenna Diversity</a:t>
            </a:r>
            <a:br>
              <a:rPr lang="en-US" dirty="0"/>
            </a:br>
            <a:endParaRPr lang="en-US" dirty="0"/>
          </a:p>
          <a:p>
            <a:r>
              <a:rPr lang="en-US" dirty="0"/>
              <a:t>Ultra-Wideband Flooding</a:t>
            </a:r>
            <a:br>
              <a:rPr lang="en-US" dirty="0"/>
            </a:br>
            <a:endParaRPr lang="en-US" dirty="0"/>
          </a:p>
          <a:p>
            <a:r>
              <a:rPr lang="en-US" dirty="0"/>
              <a:t>Lightweight Scheduling &amp; </a:t>
            </a:r>
            <a:r>
              <a:rPr lang="en-US" dirty="0" smtClean="0"/>
              <a:t>Synchronization</a:t>
            </a:r>
          </a:p>
          <a:p>
            <a:r>
              <a:rPr lang="en-US" dirty="0" err="1" smtClean="0">
                <a:solidFill>
                  <a:srgbClr val="FF0000"/>
                </a:solidFill>
              </a:rPr>
              <a:t>TriPoint</a:t>
            </a:r>
            <a:r>
              <a:rPr lang="en-US" dirty="0" smtClean="0">
                <a:solidFill>
                  <a:srgbClr val="FF0000"/>
                </a:solidFill>
              </a:rPr>
              <a:t> Module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6309828" y="1685774"/>
            <a:ext cx="2595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/>
              <a:t>SurePoint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0175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036" y="1828800"/>
            <a:ext cx="5007293" cy="43513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SurePoint’s</a:t>
            </a:r>
            <a:r>
              <a:rPr lang="en-US" dirty="0" smtClean="0"/>
              <a:t> </a:t>
            </a:r>
            <a:r>
              <a:rPr lang="en-US" dirty="0" err="1" smtClean="0"/>
              <a:t>TriPoint</a:t>
            </a:r>
            <a:r>
              <a:rPr lang="en-US" dirty="0" smtClean="0"/>
              <a:t> Module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61872" y="1828800"/>
            <a:ext cx="3840215" cy="4351337"/>
          </a:xfrm>
        </p:spPr>
        <p:txBody>
          <a:bodyPr>
            <a:normAutofit fontScale="92500" lnSpcReduction="10000"/>
          </a:bodyPr>
          <a:lstStyle/>
          <a:p>
            <a:pPr marL="228600" lvl="1">
              <a:spcBef>
                <a:spcPts val="1000"/>
              </a:spcBef>
            </a:pPr>
            <a:r>
              <a:rPr lang="en-US" sz="2800" dirty="0" smtClean="0">
                <a:sym typeface="Wingdings"/>
              </a:rPr>
              <a:t>Integrated module providing localization abstraction</a:t>
            </a:r>
          </a:p>
          <a:p>
            <a:pPr marL="685800" lvl="2">
              <a:spcBef>
                <a:spcPts val="1000"/>
              </a:spcBef>
            </a:pPr>
            <a:r>
              <a:rPr lang="en-US" sz="2200" dirty="0" smtClean="0">
                <a:sym typeface="Wingdings"/>
              </a:rPr>
              <a:t>I2C interface</a:t>
            </a:r>
          </a:p>
          <a:p>
            <a:pPr marL="685800" lvl="2">
              <a:spcBef>
                <a:spcPts val="1000"/>
              </a:spcBef>
            </a:pPr>
            <a:r>
              <a:rPr lang="en-US" sz="2200" dirty="0" smtClean="0">
                <a:sym typeface="Wingdings"/>
              </a:rPr>
              <a:t>STM32 MCU for protocol orchestration</a:t>
            </a:r>
          </a:p>
          <a:p>
            <a:pPr marL="685800" lvl="2">
              <a:spcBef>
                <a:spcPts val="1000"/>
              </a:spcBef>
            </a:pPr>
            <a:r>
              <a:rPr lang="en-US" sz="2200" dirty="0" err="1" smtClean="0">
                <a:sym typeface="Wingdings"/>
              </a:rPr>
              <a:t>DecaWave</a:t>
            </a:r>
            <a:r>
              <a:rPr lang="en-US" sz="2200" dirty="0" smtClean="0">
                <a:sym typeface="Wingdings"/>
              </a:rPr>
              <a:t> DW1000 UWB transceiver</a:t>
            </a:r>
          </a:p>
          <a:p>
            <a:pPr lvl="2"/>
            <a:r>
              <a:rPr lang="en-US" dirty="0" smtClean="0">
                <a:sym typeface="Wingdings"/>
              </a:rPr>
              <a:t>Calculates </a:t>
            </a:r>
            <a:r>
              <a:rPr lang="en-US" dirty="0" err="1" smtClean="0">
                <a:sym typeface="Wingdings"/>
              </a:rPr>
              <a:t>ToAs</a:t>
            </a:r>
            <a:r>
              <a:rPr lang="en-US" dirty="0" smtClean="0">
                <a:sym typeface="Wingdings"/>
              </a:rPr>
              <a:t> of incoming packets</a:t>
            </a:r>
          </a:p>
          <a:p>
            <a:r>
              <a:rPr lang="en-US" dirty="0" smtClean="0"/>
              <a:t>Triangular shape </a:t>
            </a:r>
            <a:br>
              <a:rPr lang="en-US" dirty="0" smtClean="0"/>
            </a:br>
            <a:r>
              <a:rPr lang="en-US" i="1" dirty="0" smtClean="0">
                <a:sym typeface="Wingdings"/>
              </a:rPr>
              <a:t> Supports antenna diversity </a:t>
            </a:r>
          </a:p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25</a:t>
            </a:fld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014530" y="4252623"/>
            <a:ext cx="1676304" cy="2646878"/>
            <a:chOff x="7014530" y="4252623"/>
            <a:chExt cx="1676304" cy="2646878"/>
          </a:xfrm>
        </p:grpSpPr>
        <p:pic>
          <p:nvPicPr>
            <p:cNvPr id="7" name="Content Placeholder 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14530" y="4492487"/>
              <a:ext cx="1676304" cy="1863863"/>
            </a:xfrm>
            <a:prstGeom prst="rect">
              <a:avLst/>
            </a:prstGeom>
          </p:spPr>
        </p:pic>
        <p:sp>
          <p:nvSpPr>
            <p:cNvPr id="3" name="TextBox 2"/>
            <p:cNvSpPr txBox="1"/>
            <p:nvPr/>
          </p:nvSpPr>
          <p:spPr>
            <a:xfrm>
              <a:off x="7231486" y="4252623"/>
              <a:ext cx="1242391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600" b="1" dirty="0" smtClean="0">
                  <a:solidFill>
                    <a:srgbClr val="FF0000"/>
                  </a:solidFill>
                </a:rPr>
                <a:t>?</a:t>
              </a:r>
              <a:endParaRPr lang="en-US" sz="16600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927509" y="2524916"/>
            <a:ext cx="2857906" cy="1510274"/>
            <a:chOff x="4927509" y="2524916"/>
            <a:chExt cx="2857906" cy="1510274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5605670" y="2524916"/>
              <a:ext cx="1457739" cy="47707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>
              <a:off x="5605670" y="3445758"/>
              <a:ext cx="1351721" cy="589432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927509" y="2723876"/>
              <a:ext cx="2857906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Two-Way</a:t>
              </a:r>
            </a:p>
            <a:p>
              <a:pPr algn="ctr"/>
              <a:r>
                <a:rPr lang="en-US" sz="3200" b="1" dirty="0" smtClean="0"/>
                <a:t>Time-of-Flight</a:t>
              </a:r>
              <a:endParaRPr lang="en-US" sz="3200" b="1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7652934" y="2524916"/>
            <a:ext cx="3147588" cy="1519042"/>
            <a:chOff x="7652934" y="2524916"/>
            <a:chExt cx="3147588" cy="1519042"/>
          </a:xfrm>
        </p:grpSpPr>
        <p:cxnSp>
          <p:nvCxnSpPr>
            <p:cNvPr id="13" name="Straight Arrow Connector 12"/>
            <p:cNvCxnSpPr/>
            <p:nvPr/>
          </p:nvCxnSpPr>
          <p:spPr>
            <a:xfrm>
              <a:off x="8331095" y="2524916"/>
              <a:ext cx="1457739" cy="477078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8331095" y="2785407"/>
              <a:ext cx="1457739" cy="477078"/>
            </a:xfrm>
            <a:prstGeom prst="straightConnector1">
              <a:avLst/>
            </a:prstGeom>
            <a:ln w="7620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8331095" y="3045898"/>
              <a:ext cx="1457739" cy="477078"/>
            </a:xfrm>
            <a:prstGeom prst="straightConnector1">
              <a:avLst/>
            </a:prstGeom>
            <a:ln w="762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8331095" y="3306389"/>
              <a:ext cx="1457739" cy="477078"/>
            </a:xfrm>
            <a:prstGeom prst="straightConnector1">
              <a:avLst/>
            </a:prstGeom>
            <a:ln w="762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8331095" y="3566880"/>
              <a:ext cx="1457739" cy="477078"/>
            </a:xfrm>
            <a:prstGeom prst="straightConnector1">
              <a:avLst/>
            </a:prstGeom>
            <a:ln w="76200">
              <a:solidFill>
                <a:srgbClr val="92D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7652934" y="2723876"/>
              <a:ext cx="314758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Time Difference of Arrival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895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-0.01574 L 0.20599 -0.41945 " pathEditMode="relative" ptsTypes="AA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</p:cBhvr>
                                      <p:by x="35000" y="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543800"/>
            <a:ext cx="9418320" cy="1193834"/>
          </a:xfrm>
        </p:spPr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37634"/>
            <a:ext cx="9418320" cy="4324939"/>
          </a:xfrm>
        </p:spPr>
        <p:txBody>
          <a:bodyPr>
            <a:norm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Overcoming shortfalls of UWB localization to make deployable systems targeting a wide spectrum of potential applications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 smtClean="0">
                <a:solidFill>
                  <a:schemeClr val="tx1"/>
                </a:solidFill>
              </a:rPr>
              <a:t>SurePoint</a:t>
            </a:r>
            <a:r>
              <a:rPr lang="en-US" dirty="0" smtClean="0">
                <a:solidFill>
                  <a:schemeClr val="tx1"/>
                </a:solidFill>
              </a:rPr>
              <a:t>: 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D</a:t>
            </a:r>
            <a:r>
              <a:rPr lang="en-US" dirty="0" smtClean="0">
                <a:solidFill>
                  <a:schemeClr val="tx1"/>
                </a:solidFill>
              </a:rPr>
              <a:t>ecimeter-level localization accuracy</a:t>
            </a:r>
          </a:p>
          <a:p>
            <a:pPr marL="1257300" lvl="2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Worst-case performance enhanced with diversity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Network-wide communication, scheduling, and synchronization</a:t>
            </a:r>
          </a:p>
          <a:p>
            <a:pPr marL="1257300" lvl="2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Scheduling with UWB flooding for reliable, network-wide communication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Localization abstraction, modular architecture to ease adoption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Performance to enable a variety of localization applications</a:t>
            </a:r>
          </a:p>
          <a:p>
            <a:pPr marL="1257300" lvl="2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17 cm median 3D error</a:t>
            </a:r>
          </a:p>
          <a:p>
            <a:pPr marL="1257300" lvl="2" indent="-342900"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95% within 76 cm</a:t>
            </a:r>
          </a:p>
          <a:p>
            <a:pPr marL="1257300" lvl="2" indent="-342900">
              <a:buFont typeface="Arial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1257300" lvl="2" indent="-342900">
              <a:buFont typeface="Arial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  <a:p>
            <a:pPr marL="800100" lvl="1" indent="-342900">
              <a:buFont typeface="Arial" charset="0"/>
              <a:buChar char="•"/>
            </a:pPr>
            <a:endParaRPr lang="en-US" dirty="0" smtClean="0">
              <a:solidFill>
                <a:schemeClr val="tx1"/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31189" y1="92700" x2="12671" y2="91300"/>
                        <a14:foregroundMark x1="7602" y1="2700" x2="9942" y2="92000"/>
                        <a14:foregroundMark x1="64230" y1="17600" x2="76023" y2="8200"/>
                        <a14:foregroundMark x1="77778" y1="29000" x2="81481" y2="91600"/>
                        <a14:foregroundMark x1="93567" y1="8200" x2="96004" y2="96100"/>
                        <a14:foregroundMark x1="73002" y1="95800" x2="91910" y2="96500"/>
                        <a14:foregroundMark x1="73392" y1="42100" x2="92593" y2="5800"/>
                        <a14:foregroundMark x1="78752" y1="2700" x2="98635" y2="99600"/>
                        <a14:foregroundMark x1="89571" y1="41100" x2="96686" y2="3000"/>
                        <a14:foregroundMark x1="98635" y1="3000" x2="98343" y2="93000"/>
                        <a14:foregroundMark x1="96004" y1="1700" x2="91228" y2="2000"/>
                        <a14:foregroundMark x1="81092" y1="1000" x2="83528" y2="98500"/>
                        <a14:foregroundMark x1="74366" y1="5500" x2="93957" y2="97800"/>
                        <a14:foregroundMark x1="77388" y1="54900" x2="68324" y2="13400"/>
                        <a14:foregroundMark x1="60234" y1="15500" x2="60234" y2="20000"/>
                        <a14:foregroundMark x1="11696" y1="3000" x2="6628" y2="88200"/>
                        <a14:foregroundMark x1="2242" y1="2700" x2="3606" y2="97800"/>
                        <a14:foregroundMark x1="5945" y1="97200" x2="89864" y2="88200"/>
                        <a14:foregroundMark x1="34211" y1="98200" x2="877" y2="97200"/>
                        <a14:foregroundMark x1="34211" y1="89200" x2="9259" y2="87100"/>
                        <a14:foregroundMark x1="2242" y1="1700" x2="12281" y2="2000"/>
                        <a14:foregroundMark x1="13645" y1="1700" x2="12281" y2="93700"/>
                        <a14:foregroundMark x1="73392" y1="97800" x2="81481" y2="98900"/>
                        <a14:foregroundMark x1="74366" y1="50800" x2="66959" y2="31100"/>
                        <a14:foregroundMark x1="63938" y1="14500" x2="64912" y2="38000"/>
                        <a14:backgroundMark x1="16667" y1="83000" x2="27193" y2="83700"/>
                        <a14:backgroundMark x1="20078" y1="65700" x2="25146" y2="36900"/>
                        <a14:backgroundMark x1="49415" y1="36600" x2="53801" y2="20300"/>
                        <a14:backgroundMark x1="48441" y1="57000" x2="57212" y2="81900"/>
                        <a14:backgroundMark x1="67251" y1="97500" x2="65302" y2="99900"/>
                        <a14:backgroundMark x1="67641" y1="46600" x2="67641" y2="46600"/>
                        <a14:backgroundMark x1="69981" y1="2700" x2="65595" y2="13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4025" y="5592495"/>
            <a:ext cx="1189553" cy="11594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8366" y="101224"/>
            <a:ext cx="1736165" cy="11719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76965" y="5910589"/>
            <a:ext cx="25490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Ben Kempke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61571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-155448"/>
            <a:ext cx="9418320" cy="4041648"/>
          </a:xfrm>
        </p:spPr>
        <p:txBody>
          <a:bodyPr>
            <a:normAutofit/>
          </a:bodyPr>
          <a:lstStyle/>
          <a:p>
            <a:r>
              <a:rPr lang="en-US" sz="6600" dirty="0" smtClean="0"/>
              <a:t>Questions?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263660" y="4802388"/>
            <a:ext cx="9418320" cy="16916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sz="1800" dirty="0"/>
          </a:p>
          <a:p>
            <a:pPr algn="r"/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Benjamin Kempke</a:t>
            </a:r>
            <a:br>
              <a:rPr lang="en-US" sz="1800" dirty="0" smtClean="0"/>
            </a:br>
            <a:r>
              <a:rPr lang="en-US" sz="1800" dirty="0" smtClean="0"/>
              <a:t>Pat </a:t>
            </a:r>
            <a:r>
              <a:rPr lang="en-US" sz="1800" dirty="0" err="1" smtClean="0"/>
              <a:t>Pannuto</a:t>
            </a:r>
            <a:r>
              <a:rPr lang="en-US" sz="1800" dirty="0" smtClean="0"/>
              <a:t/>
            </a:r>
            <a:br>
              <a:rPr lang="en-US" sz="1800" dirty="0" smtClean="0"/>
            </a:br>
            <a:r>
              <a:rPr lang="en-US" sz="1800" dirty="0" smtClean="0"/>
              <a:t>Bradford Campbell</a:t>
            </a:r>
            <a:br>
              <a:rPr lang="en-US" sz="1800" dirty="0" smtClean="0"/>
            </a:br>
            <a:r>
              <a:rPr lang="en-US" sz="1800" dirty="0" smtClean="0"/>
              <a:t>Prabal Dutta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31189" y1="92700" x2="12671" y2="91300"/>
                        <a14:foregroundMark x1="7602" y1="2700" x2="9942" y2="92000"/>
                        <a14:foregroundMark x1="64230" y1="17600" x2="76023" y2="8200"/>
                        <a14:foregroundMark x1="77778" y1="29000" x2="81481" y2="91600"/>
                        <a14:foregroundMark x1="93567" y1="8200" x2="96004" y2="96100"/>
                        <a14:foregroundMark x1="73002" y1="95800" x2="91910" y2="96500"/>
                        <a14:foregroundMark x1="73392" y1="42100" x2="92593" y2="5800"/>
                        <a14:foregroundMark x1="78752" y1="2700" x2="98635" y2="99600"/>
                        <a14:foregroundMark x1="89571" y1="41100" x2="96686" y2="3000"/>
                        <a14:foregroundMark x1="98635" y1="3000" x2="98343" y2="93000"/>
                        <a14:foregroundMark x1="96004" y1="1700" x2="91228" y2="2000"/>
                        <a14:foregroundMark x1="81092" y1="1000" x2="83528" y2="98500"/>
                        <a14:foregroundMark x1="74366" y1="5500" x2="93957" y2="97800"/>
                        <a14:foregroundMark x1="77388" y1="54900" x2="68324" y2="13400"/>
                        <a14:foregroundMark x1="60234" y1="15500" x2="60234" y2="20000"/>
                        <a14:foregroundMark x1="11696" y1="3000" x2="6628" y2="88200"/>
                        <a14:foregroundMark x1="2242" y1="2700" x2="3606" y2="97800"/>
                        <a14:foregroundMark x1="5945" y1="97200" x2="89864" y2="88200"/>
                        <a14:foregroundMark x1="34211" y1="98200" x2="877" y2="97200"/>
                        <a14:foregroundMark x1="34211" y1="89200" x2="9259" y2="87100"/>
                        <a14:foregroundMark x1="2242" y1="1700" x2="12281" y2="2000"/>
                        <a14:foregroundMark x1="13645" y1="1700" x2="12281" y2="93700"/>
                        <a14:foregroundMark x1="73392" y1="97800" x2="81481" y2="98900"/>
                        <a14:foregroundMark x1="74366" y1="50800" x2="66959" y2="31100"/>
                        <a14:foregroundMark x1="63938" y1="14500" x2="64912" y2="38000"/>
                        <a14:backgroundMark x1="16667" y1="83000" x2="27193" y2="83700"/>
                        <a14:backgroundMark x1="20078" y1="65700" x2="25146" y2="36900"/>
                        <a14:backgroundMark x1="49415" y1="36600" x2="53801" y2="20300"/>
                        <a14:backgroundMark x1="48441" y1="57000" x2="57212" y2="81900"/>
                        <a14:backgroundMark x1="67251" y1="97500" x2="65302" y2="99900"/>
                        <a14:backgroundMark x1="67641" y1="46600" x2="67641" y2="46600"/>
                        <a14:backgroundMark x1="69981" y1="2700" x2="65595" y2="13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74025" y="5592495"/>
            <a:ext cx="1189553" cy="11594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8366" y="101224"/>
            <a:ext cx="1736165" cy="117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08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543800"/>
            <a:ext cx="9418320" cy="1193834"/>
          </a:xfrm>
        </p:spPr>
        <p:txBody>
          <a:bodyPr/>
          <a:lstStyle/>
          <a:p>
            <a:r>
              <a:rPr lang="en-US" dirty="0" smtClean="0"/>
              <a:t>Backup Slides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28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366" y="101224"/>
            <a:ext cx="1736165" cy="1171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69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Extending Flooding to UWB: </a:t>
            </a:r>
            <a:br>
              <a:rPr lang="en-US" sz="3200" dirty="0" smtClean="0"/>
            </a:br>
            <a:r>
              <a:rPr lang="en-US" sz="3200" dirty="0" smtClean="0"/>
              <a:t>CIR Superposition = Constructive Interference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109" y="1825625"/>
            <a:ext cx="5727781" cy="4351338"/>
          </a:xfr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29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16200000">
            <a:off x="2079886" y="3439013"/>
            <a:ext cx="1600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</a:t>
            </a:r>
            <a:r>
              <a:rPr lang="en-US" smtClean="0"/>
              <a:t>ntensity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937544" y="5902247"/>
            <a:ext cx="72437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/>
              <a:t>Time (ns)</a:t>
            </a:r>
            <a:endParaRPr lang="en-US" sz="1400" dirty="0"/>
          </a:p>
        </p:txBody>
      </p:sp>
      <p:sp>
        <p:nvSpPr>
          <p:cNvPr id="11" name="Rectangle 10"/>
          <p:cNvSpPr/>
          <p:nvPr/>
        </p:nvSpPr>
        <p:spPr>
          <a:xfrm>
            <a:off x="4180114" y="3623678"/>
            <a:ext cx="1645920" cy="227856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826033" y="2145425"/>
            <a:ext cx="1998617" cy="375682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8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" name="Straight Connector 77"/>
          <p:cNvCxnSpPr/>
          <p:nvPr/>
        </p:nvCxnSpPr>
        <p:spPr>
          <a:xfrm>
            <a:off x="3308690" y="5210963"/>
            <a:ext cx="5736236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3308690" y="4149487"/>
            <a:ext cx="5736236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3297837" y="3129811"/>
            <a:ext cx="5736236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Highly accurate (RF-based) indoor localization technology has arrived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34A358D-2637-E146-A3BD-05BD470B507B}" type="slidenum">
              <a:rPr lang="en-US" smtClean="0"/>
              <a:t>3</a:t>
            </a:fld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297837" y="5716249"/>
            <a:ext cx="573623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297836" y="1928737"/>
            <a:ext cx="0" cy="37875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653828" y="6243909"/>
            <a:ext cx="891398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 dirty="0">
                <a:latin typeface="Seravek Light"/>
                <a:cs typeface="Seravek Light"/>
              </a:rPr>
              <a:t>Time</a:t>
            </a:r>
          </a:p>
        </p:txBody>
      </p:sp>
      <p:sp>
        <p:nvSpPr>
          <p:cNvPr id="9" name="TextBox 8"/>
          <p:cNvSpPr txBox="1"/>
          <p:nvPr/>
        </p:nvSpPr>
        <p:spPr>
          <a:xfrm rot="16200000">
            <a:off x="1196311" y="3571107"/>
            <a:ext cx="2077748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67" b="1">
                <a:latin typeface="Seravek Light"/>
                <a:cs typeface="Seravek Light"/>
              </a:rPr>
              <a:t>Accuracy (m)</a:t>
            </a:r>
            <a:endParaRPr lang="en-US" sz="2667" b="1" dirty="0">
              <a:latin typeface="Seravek Light"/>
              <a:cs typeface="Seravek Light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V="1">
            <a:off x="6096000" y="5586335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289173" y="5846164"/>
            <a:ext cx="64710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latin typeface="Seravek Light"/>
                <a:cs typeface="Seravek Light"/>
              </a:rPr>
              <a:t>1999</a:t>
            </a:r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6898807" y="5577869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7701613" y="5579397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8504420" y="5586335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3684249" y="5552885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490387" y="5561351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5293193" y="5561351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rot="16200000" flipV="1">
            <a:off x="3298695" y="3997446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rot="16200000" flipV="1">
            <a:off x="3298695" y="2978258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rot="16200000" flipV="1">
            <a:off x="3308689" y="2093627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rot="16200000" flipV="1">
            <a:off x="3273711" y="5056066"/>
            <a:ext cx="0" cy="30979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2339565" y="2087456"/>
            <a:ext cx="74251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>
                <a:latin typeface="Seravek Light"/>
                <a:cs typeface="Seravek Light"/>
              </a:rPr>
              <a:t>10.00</a:t>
            </a:r>
            <a:endParaRPr lang="en-US" sz="1867" dirty="0">
              <a:latin typeface="Seravek Light"/>
              <a:cs typeface="Seravek Ligh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2501924" y="2949363"/>
            <a:ext cx="60305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latin typeface="Seravek Light"/>
                <a:cs typeface="Seravek Light"/>
              </a:rPr>
              <a:t>1.00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501924" y="5012635"/>
            <a:ext cx="60305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latin typeface="Seravek Light"/>
                <a:cs typeface="Seravek Light"/>
              </a:rPr>
              <a:t>0.01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501924" y="3972268"/>
            <a:ext cx="59465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latin typeface="Seravek Light"/>
                <a:cs typeface="Seravek Light"/>
              </a:rPr>
              <a:t>0.10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6720497" y="3230650"/>
            <a:ext cx="1599284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>
                <a:latin typeface="Seravek Light"/>
                <a:cs typeface="Seravek Light"/>
              </a:rPr>
              <a:t>WASP [‘11/0.50]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103572" y="5846164"/>
            <a:ext cx="684355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latin typeface="Seravek Light"/>
                <a:cs typeface="Seravek Light"/>
              </a:rPr>
              <a:t>2002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4915997" y="5845831"/>
            <a:ext cx="692369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>
                <a:latin typeface="Seravek Light"/>
                <a:cs typeface="Seravek Light"/>
              </a:rPr>
              <a:t>2005</a:t>
            </a:r>
            <a:endParaRPr lang="en-US" sz="1867" dirty="0">
              <a:latin typeface="Seravek Light"/>
              <a:cs typeface="Seravek Ligh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734834" y="5839519"/>
            <a:ext cx="701987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latin typeface="Seravek Light"/>
                <a:cs typeface="Seravek Light"/>
              </a:rPr>
              <a:t>2008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6549231" y="5839519"/>
            <a:ext cx="59458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latin typeface="Seravek Light"/>
                <a:cs typeface="Seravek Light"/>
              </a:rPr>
              <a:t>2011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7361656" y="5839185"/>
            <a:ext cx="639470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latin typeface="Seravek Light"/>
                <a:cs typeface="Seravek Light"/>
              </a:rPr>
              <a:t>2014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8114608" y="5839185"/>
            <a:ext cx="622606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67" dirty="0">
                <a:latin typeface="Seravek Light"/>
                <a:cs typeface="Seravek Light"/>
              </a:rPr>
              <a:t>2017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568363" y="3394059"/>
            <a:ext cx="3579185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>
                <a:latin typeface="Seravek Light"/>
                <a:cs typeface="Seravek Light"/>
              </a:rPr>
              <a:t>Harmonia [‘14/0.40], RF-</a:t>
            </a:r>
            <a:r>
              <a:rPr lang="en-US" sz="1467" dirty="0" err="1">
                <a:latin typeface="Seravek Light"/>
                <a:cs typeface="Seravek Light"/>
              </a:rPr>
              <a:t>IDraw</a:t>
            </a:r>
            <a:r>
              <a:rPr lang="en-US" sz="1467" dirty="0">
                <a:latin typeface="Seravek Light"/>
                <a:cs typeface="Seravek Light"/>
              </a:rPr>
              <a:t> [‘14/0.38]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7568364" y="3993699"/>
            <a:ext cx="3266215" cy="318100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 err="1">
                <a:latin typeface="Seravek Light"/>
                <a:cs typeface="Seravek Light"/>
              </a:rPr>
              <a:t>Tagoram</a:t>
            </a:r>
            <a:r>
              <a:rPr lang="en-US" sz="1467" dirty="0">
                <a:latin typeface="Seravek Light"/>
                <a:cs typeface="Seravek Light"/>
              </a:rPr>
              <a:t> [‘14/0.12], </a:t>
            </a:r>
            <a:r>
              <a:rPr lang="en-US" sz="1467" dirty="0" err="1">
                <a:latin typeface="Seravek Light"/>
                <a:cs typeface="Seravek Light"/>
              </a:rPr>
              <a:t>WiTrack</a:t>
            </a:r>
            <a:r>
              <a:rPr lang="en-US" sz="1467" dirty="0">
                <a:latin typeface="Seravek Light"/>
                <a:cs typeface="Seravek Light"/>
              </a:rPr>
              <a:t> [‘14/0.12]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7810764" y="3576720"/>
            <a:ext cx="1843390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 err="1">
                <a:latin typeface="Seravek Light"/>
                <a:cs typeface="Seravek Light"/>
              </a:rPr>
              <a:t>PolyPoint</a:t>
            </a:r>
            <a:r>
              <a:rPr lang="en-US" sz="1467" dirty="0">
                <a:latin typeface="Seravek Light"/>
                <a:cs typeface="Seravek Light"/>
              </a:rPr>
              <a:t> [‘15/0.31]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081939" y="4165650"/>
            <a:ext cx="2128083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>
                <a:latin typeface="Seravek Light"/>
                <a:cs typeface="Seravek Light"/>
              </a:rPr>
              <a:t>Harmonium [‘16/0.09]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4841586" y="2560400"/>
            <a:ext cx="2165849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>
                <a:latin typeface="Seravek Light"/>
                <a:cs typeface="Seravek Light"/>
              </a:rPr>
              <a:t>LANDMARC [‘04/2.00]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7340714" y="2579086"/>
            <a:ext cx="1648785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>
                <a:latin typeface="Seravek Light"/>
                <a:cs typeface="Seravek Light"/>
              </a:rPr>
              <a:t>WREN [‘13/2.00]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3829747" y="3989740"/>
            <a:ext cx="1732013" cy="318100"/>
          </a:xfrm>
          <a:prstGeom prst="rect">
            <a:avLst/>
          </a:prstGeom>
          <a:solidFill>
            <a:srgbClr val="FFFFFF">
              <a:alpha val="50588"/>
            </a:srgbClr>
          </a:solidFill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b="1" dirty="0">
                <a:solidFill>
                  <a:srgbClr val="FF0000"/>
                </a:solidFill>
                <a:latin typeface="Seravek Light"/>
                <a:cs typeface="Seravek Light"/>
              </a:rPr>
              <a:t>Cricket </a:t>
            </a:r>
            <a:r>
              <a:rPr lang="en-US" sz="1467" b="1">
                <a:solidFill>
                  <a:srgbClr val="FF0000"/>
                </a:solidFill>
                <a:latin typeface="Seravek Light"/>
                <a:cs typeface="Seravek Light"/>
              </a:rPr>
              <a:t>[‘00/0.10]</a:t>
            </a:r>
            <a:endParaRPr lang="en-US" sz="1467" b="1" dirty="0">
              <a:solidFill>
                <a:srgbClr val="FF0000"/>
              </a:solidFill>
              <a:latin typeface="Seravek Light"/>
              <a:cs typeface="Seravek Ligh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727644" y="3777155"/>
            <a:ext cx="1813573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b="1" dirty="0">
                <a:solidFill>
                  <a:srgbClr val="FF0000"/>
                </a:solidFill>
                <a:latin typeface="Seravek Light"/>
                <a:cs typeface="Seravek Light"/>
              </a:rPr>
              <a:t>Dolphin [‘04/0.24]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6166349" y="5146326"/>
            <a:ext cx="2122441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b="1" dirty="0">
                <a:solidFill>
                  <a:srgbClr val="FF0000"/>
                </a:solidFill>
                <a:latin typeface="Seravek Light"/>
                <a:cs typeface="Seravek Light"/>
              </a:rPr>
              <a:t>3D-LOCUS </a:t>
            </a:r>
            <a:r>
              <a:rPr lang="en-US" sz="1467" b="1">
                <a:solidFill>
                  <a:srgbClr val="FF0000"/>
                </a:solidFill>
                <a:latin typeface="Seravek Light"/>
                <a:cs typeface="Seravek Light"/>
              </a:rPr>
              <a:t>[‘09/&lt;0.01]</a:t>
            </a:r>
            <a:endParaRPr lang="en-US" sz="1467" b="1" dirty="0">
              <a:solidFill>
                <a:srgbClr val="FF0000"/>
              </a:solidFill>
              <a:latin typeface="Seravek Light"/>
              <a:cs typeface="Seravek Light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323218" y="4199110"/>
            <a:ext cx="1682897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b="1" dirty="0" err="1">
                <a:solidFill>
                  <a:srgbClr val="FF0000"/>
                </a:solidFill>
                <a:latin typeface="Seravek Light"/>
                <a:cs typeface="Seravek Light"/>
              </a:rPr>
              <a:t>iBadge</a:t>
            </a:r>
            <a:r>
              <a:rPr lang="en-US" sz="1467" b="1" dirty="0">
                <a:solidFill>
                  <a:srgbClr val="FF0000"/>
                </a:solidFill>
                <a:latin typeface="Seravek Light"/>
                <a:cs typeface="Seravek Light"/>
              </a:rPr>
              <a:t> [‘02/0.10]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6598240" y="2374378"/>
            <a:ext cx="1762598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 err="1">
                <a:latin typeface="Seravek Light"/>
                <a:cs typeface="Seravek Light"/>
              </a:rPr>
              <a:t>Salathé</a:t>
            </a:r>
            <a:r>
              <a:rPr lang="en-US" sz="1467" dirty="0">
                <a:latin typeface="Seravek Light"/>
                <a:cs typeface="Seravek Light"/>
              </a:rPr>
              <a:t> [‘10/2.00]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720498" y="2171975"/>
            <a:ext cx="2003049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>
                <a:latin typeface="Seravek Light"/>
                <a:cs typeface="Seravek Light"/>
              </a:rPr>
              <a:t>Social fMRI [‘11/5.00]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3805435" y="2374219"/>
            <a:ext cx="1725857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>
                <a:latin typeface="Seravek Light"/>
                <a:cs typeface="Seravek Light"/>
              </a:rPr>
              <a:t>RADAR</a:t>
            </a:r>
            <a:r>
              <a:rPr lang="en-US" sz="1467">
                <a:latin typeface="Seravek Light"/>
                <a:cs typeface="Seravek Light"/>
              </a:rPr>
              <a:t>[‘00/2.94]</a:t>
            </a:r>
            <a:endParaRPr lang="en-US" sz="1467" dirty="0">
              <a:latin typeface="Seravek Light"/>
              <a:cs typeface="Seravek Ligh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7552135" y="4603670"/>
            <a:ext cx="149970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b="1" dirty="0" err="1">
                <a:solidFill>
                  <a:srgbClr val="FF0000"/>
                </a:solidFill>
                <a:latin typeface="Seravek Light"/>
                <a:cs typeface="Seravek Light"/>
              </a:rPr>
              <a:t>Opo</a:t>
            </a:r>
            <a:r>
              <a:rPr lang="en-US" sz="1467" b="1" dirty="0">
                <a:solidFill>
                  <a:srgbClr val="FF0000"/>
                </a:solidFill>
                <a:latin typeface="Seravek Light"/>
                <a:cs typeface="Seravek Light"/>
              </a:rPr>
              <a:t> [‘14/0.05]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8127772" y="3772594"/>
            <a:ext cx="1911742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52396" indent="-152396">
              <a:buFont typeface="Arial" charset="0"/>
              <a:buChar char="•"/>
            </a:pPr>
            <a:r>
              <a:rPr lang="en-US" sz="1467" dirty="0" err="1">
                <a:latin typeface="Seravek Light"/>
                <a:cs typeface="Seravek Light"/>
              </a:rPr>
              <a:t>SurePoint</a:t>
            </a:r>
            <a:r>
              <a:rPr lang="en-US" sz="1467" dirty="0">
                <a:latin typeface="Seravek Light"/>
                <a:cs typeface="Seravek Light"/>
              </a:rPr>
              <a:t> [‘16/0.29]</a:t>
            </a:r>
          </a:p>
        </p:txBody>
      </p:sp>
    </p:spTree>
    <p:extLst>
      <p:ext uri="{BB962C8B-B14F-4D97-AF65-F5344CB8AC3E}">
        <p14:creationId xmlns:p14="http://schemas.microsoft.com/office/powerpoint/2010/main" val="57707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61" grpId="0"/>
      <p:bldP spid="62" grpId="0" animBg="1"/>
      <p:bldP spid="65" grpId="0"/>
      <p:bldP spid="66" grpId="0"/>
      <p:bldP spid="68" grpId="0"/>
      <p:bldP spid="71" grpId="0"/>
      <p:bldP spid="73" grpId="0"/>
      <p:bldP spid="74" grpId="0"/>
      <p:bldP spid="80" grpId="0"/>
      <p:bldP spid="6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48640" y="-914400"/>
            <a:ext cx="12262104" cy="94752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IPSN’15 Microsoft Indoor Localization Competition: A strong indicator of localization performance</a:t>
            </a:r>
            <a:endParaRPr lang="en-US" sz="36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30</a:t>
            </a:fld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2442882" y="6463570"/>
            <a:ext cx="82878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research.microsoft.com</a:t>
            </a:r>
            <a:r>
              <a:rPr lang="en-US" sz="1200" dirty="0"/>
              <a:t>/en-US/events/indoorloccompetition2015/2015_indoorloc_competition_light.pptx</a:t>
            </a: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986" t="27500" b="14826"/>
          <a:stretch/>
        </p:blipFill>
        <p:spPr>
          <a:xfrm>
            <a:off x="675860" y="1691322"/>
            <a:ext cx="11037603" cy="5464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356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48640" y="-914400"/>
            <a:ext cx="12262104" cy="9475262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2442882" y="6463570"/>
            <a:ext cx="82878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research.microsoft.com</a:t>
            </a:r>
            <a:r>
              <a:rPr lang="en-US" sz="1200" dirty="0"/>
              <a:t>/en-US/events/indoorloccompetition2015/2015_indoorloc_competition_light.pptx</a:t>
            </a:r>
          </a:p>
        </p:txBody>
      </p:sp>
      <p:sp>
        <p:nvSpPr>
          <p:cNvPr id="7" name="Rectangle 6"/>
          <p:cNvSpPr/>
          <p:nvPr/>
        </p:nvSpPr>
        <p:spPr>
          <a:xfrm>
            <a:off x="1927411" y="2988234"/>
            <a:ext cx="627529" cy="217842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657600" y="3025588"/>
            <a:ext cx="4666129" cy="217842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8646459" y="1512256"/>
            <a:ext cx="1687247" cy="379933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48640" y="-914400"/>
            <a:ext cx="12262104" cy="94752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the best RF-based systems use Ultra-Wideband (UWB)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068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Leveraging Diversity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32</a:t>
            </a:fld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405" y="3478987"/>
            <a:ext cx="693378" cy="61641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57288" y="1691322"/>
            <a:ext cx="9515475" cy="477774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10" y="1793948"/>
            <a:ext cx="693378" cy="61641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81" y="5693076"/>
            <a:ext cx="693378" cy="61641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573" y="3478986"/>
            <a:ext cx="693378" cy="61641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1883229" y="2318658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2002971" y="2155375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014101" y="4049485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1938146" y="3875313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6168891" y="3679371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6175978" y="3886200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20286" y="5087389"/>
            <a:ext cx="650491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O(2*N*M) packets</a:t>
            </a:r>
          </a:p>
          <a:p>
            <a:pPr algn="ctr"/>
            <a:r>
              <a:rPr lang="en-US" sz="2000" i="1" dirty="0" smtClean="0"/>
              <a:t>Example: 2*3*27 = 162 packets </a:t>
            </a:r>
            <a:r>
              <a:rPr lang="en-US" sz="2000" i="1" dirty="0" smtClean="0">
                <a:sym typeface="Wingdings"/>
              </a:rPr>
              <a:t> 6 Hz</a:t>
            </a:r>
            <a:endParaRPr lang="en-US" sz="2800" i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1873726" y="3753024"/>
            <a:ext cx="3504955" cy="1919140"/>
          </a:xfrm>
          <a:prstGeom prst="straightConnector1">
            <a:avLst/>
          </a:prstGeom>
          <a:ln w="76200">
            <a:solidFill>
              <a:srgbClr val="FFFF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798162" y="3618040"/>
            <a:ext cx="3504955" cy="1919140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2090643" y="4183139"/>
            <a:ext cx="3504955" cy="191914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2167185" y="4316793"/>
            <a:ext cx="3504955" cy="191914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6175978" y="4038600"/>
            <a:ext cx="3523655" cy="0"/>
          </a:xfrm>
          <a:prstGeom prst="straightConnector1">
            <a:avLst/>
          </a:prstGeom>
          <a:ln w="76200">
            <a:solidFill>
              <a:srgbClr val="FFFF00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>
            <a:off x="6175978" y="4191000"/>
            <a:ext cx="3523655" cy="0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6168891" y="3526971"/>
            <a:ext cx="3523655" cy="0"/>
          </a:xfrm>
          <a:prstGeom prst="straightConnector1">
            <a:avLst/>
          </a:prstGeom>
          <a:ln w="76200">
            <a:solidFill>
              <a:srgbClr val="FFFF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>
            <a:off x="6168891" y="3374571"/>
            <a:ext cx="3523655" cy="0"/>
          </a:xfrm>
          <a:prstGeom prst="straightConnector1">
            <a:avLst/>
          </a:prstGeom>
          <a:ln w="76200"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 flipV="1">
            <a:off x="1819729" y="2458358"/>
            <a:ext cx="3505200" cy="1360713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 flipV="1">
            <a:off x="1756229" y="2598058"/>
            <a:ext cx="3505200" cy="1360713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H="1" flipV="1">
            <a:off x="2066471" y="2015675"/>
            <a:ext cx="3505200" cy="1360713"/>
          </a:xfrm>
          <a:prstGeom prst="straightConnector1">
            <a:avLst/>
          </a:prstGeom>
          <a:ln w="76200">
            <a:solidFill>
              <a:srgbClr val="FFFF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 flipV="1">
            <a:off x="2129971" y="1875975"/>
            <a:ext cx="3505200" cy="1360713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501063" y="596798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N = # of anchors</a:t>
            </a:r>
          </a:p>
          <a:p>
            <a:r>
              <a:rPr lang="en-US" sz="2400" b="1" i="1" dirty="0" smtClean="0"/>
              <a:t>M = # of measurements</a:t>
            </a:r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206792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Leveraging Diversity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33</a:t>
            </a:fld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405" y="3478987"/>
            <a:ext cx="693378" cy="61641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57288" y="1691322"/>
            <a:ext cx="9515475" cy="477774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10" y="1793948"/>
            <a:ext cx="693378" cy="61641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81" y="5693076"/>
            <a:ext cx="693378" cy="61641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573" y="3478986"/>
            <a:ext cx="693378" cy="61641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1883229" y="2318658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2002971" y="2155375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014101" y="4049485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1938146" y="3875313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6168891" y="3679371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6175978" y="3886200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20286" y="5087389"/>
            <a:ext cx="650491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O((N+1)*M) packets</a:t>
            </a:r>
          </a:p>
          <a:p>
            <a:pPr algn="ctr"/>
            <a:r>
              <a:rPr lang="en-US" sz="2000" i="1" dirty="0" smtClean="0"/>
              <a:t>Example: 4*27 = 108 packets </a:t>
            </a:r>
            <a:r>
              <a:rPr lang="en-US" sz="2000" i="1" dirty="0" smtClean="0">
                <a:sym typeface="Wingdings"/>
              </a:rPr>
              <a:t> 9 Hz</a:t>
            </a:r>
            <a:endParaRPr lang="en-US" sz="2800" i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1873726" y="3753024"/>
            <a:ext cx="3504955" cy="1919140"/>
          </a:xfrm>
          <a:prstGeom prst="straightConnector1">
            <a:avLst/>
          </a:prstGeom>
          <a:ln w="76200">
            <a:solidFill>
              <a:srgbClr val="FFFF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1798162" y="3618040"/>
            <a:ext cx="3504955" cy="1919140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2090643" y="4183139"/>
            <a:ext cx="3504955" cy="191914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2167185" y="4316793"/>
            <a:ext cx="3504955" cy="191914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6175978" y="4038600"/>
            <a:ext cx="3523655" cy="0"/>
          </a:xfrm>
          <a:prstGeom prst="straightConnector1">
            <a:avLst/>
          </a:prstGeom>
          <a:ln w="76200">
            <a:solidFill>
              <a:srgbClr val="FFFF00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>
            <a:off x="6175978" y="4191000"/>
            <a:ext cx="3523655" cy="0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6168891" y="3526971"/>
            <a:ext cx="3523655" cy="0"/>
          </a:xfrm>
          <a:prstGeom prst="straightConnector1">
            <a:avLst/>
          </a:prstGeom>
          <a:ln w="76200">
            <a:solidFill>
              <a:srgbClr val="FFFF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>
            <a:off x="6168891" y="3374571"/>
            <a:ext cx="3523655" cy="0"/>
          </a:xfrm>
          <a:prstGeom prst="straightConnector1">
            <a:avLst/>
          </a:prstGeom>
          <a:ln w="76200"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 flipV="1">
            <a:off x="1819729" y="2458358"/>
            <a:ext cx="3505200" cy="1360713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 flipV="1">
            <a:off x="1756229" y="2598058"/>
            <a:ext cx="3505200" cy="1360713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H="1" flipV="1">
            <a:off x="2066471" y="2015675"/>
            <a:ext cx="3505200" cy="1360713"/>
          </a:xfrm>
          <a:prstGeom prst="straightConnector1">
            <a:avLst/>
          </a:prstGeom>
          <a:ln w="76200">
            <a:solidFill>
              <a:srgbClr val="FFFF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 flipV="1">
            <a:off x="2129971" y="1875975"/>
            <a:ext cx="3505200" cy="1360713"/>
          </a:xfrm>
          <a:prstGeom prst="straightConnector1">
            <a:avLst/>
          </a:prstGeom>
          <a:ln w="76200">
            <a:solidFill>
              <a:srgbClr val="00B05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501063" y="596798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N = # of anchors</a:t>
            </a:r>
          </a:p>
          <a:p>
            <a:r>
              <a:rPr lang="en-US" sz="2400" b="1" i="1" dirty="0" smtClean="0"/>
              <a:t>M = # of measurements</a:t>
            </a:r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1292388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Leveraging Diversity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34</a:t>
            </a:fld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405" y="3478987"/>
            <a:ext cx="693378" cy="61641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57288" y="1691322"/>
            <a:ext cx="9515475" cy="477774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10" y="1793948"/>
            <a:ext cx="693378" cy="61641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81" y="5693076"/>
            <a:ext cx="693378" cy="61641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573" y="3478986"/>
            <a:ext cx="693378" cy="61641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1883229" y="2318658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2002971" y="2155375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014101" y="4049485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1938146" y="3875313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6168891" y="3679371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6175978" y="3886200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596775" y="5087389"/>
            <a:ext cx="455193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O(N + M) packets</a:t>
            </a:r>
          </a:p>
          <a:p>
            <a:pPr algn="ctr"/>
            <a:r>
              <a:rPr lang="en-US" sz="2000" i="1" dirty="0" smtClean="0"/>
              <a:t>Example: 3 + 27 = 30 packets </a:t>
            </a:r>
            <a:r>
              <a:rPr lang="en-US" sz="2000" i="1" dirty="0" smtClean="0">
                <a:sym typeface="Wingdings"/>
              </a:rPr>
              <a:t> 33 Hz</a:t>
            </a:r>
            <a:endParaRPr lang="en-US" sz="2800" i="1" dirty="0"/>
          </a:p>
        </p:txBody>
      </p:sp>
      <p:cxnSp>
        <p:nvCxnSpPr>
          <p:cNvPr id="56" name="Straight Arrow Connector 55"/>
          <p:cNvCxnSpPr/>
          <p:nvPr/>
        </p:nvCxnSpPr>
        <p:spPr>
          <a:xfrm flipH="1">
            <a:off x="2090643" y="4183139"/>
            <a:ext cx="3504955" cy="191914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2167185" y="4316793"/>
            <a:ext cx="3504955" cy="1919140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6168891" y="3526971"/>
            <a:ext cx="3523655" cy="0"/>
          </a:xfrm>
          <a:prstGeom prst="straightConnector1">
            <a:avLst/>
          </a:prstGeom>
          <a:ln w="76200">
            <a:solidFill>
              <a:srgbClr val="FFFF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>
            <a:off x="6168891" y="3374571"/>
            <a:ext cx="3523655" cy="0"/>
          </a:xfrm>
          <a:prstGeom prst="straightConnector1">
            <a:avLst/>
          </a:prstGeom>
          <a:ln w="76200">
            <a:solidFill>
              <a:srgbClr val="00B05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 flipV="1">
            <a:off x="1819729" y="2458358"/>
            <a:ext cx="3505200" cy="1360713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H="1" flipV="1">
            <a:off x="1756229" y="2598058"/>
            <a:ext cx="3505200" cy="1360713"/>
          </a:xfrm>
          <a:prstGeom prst="straightConnector1">
            <a:avLst/>
          </a:prstGeom>
          <a:ln w="762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8501063" y="596798"/>
            <a:ext cx="434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N = # of anchors</a:t>
            </a:r>
          </a:p>
          <a:p>
            <a:r>
              <a:rPr lang="en-US" sz="2400" b="1" i="1" dirty="0" smtClean="0"/>
              <a:t>M = # of measurements</a:t>
            </a:r>
            <a:endParaRPr lang="en-US" sz="2400" b="1" i="1" dirty="0"/>
          </a:p>
        </p:txBody>
      </p:sp>
    </p:spTree>
    <p:extLst>
      <p:ext uri="{BB962C8B-B14F-4D97-AF65-F5344CB8AC3E}">
        <p14:creationId xmlns:p14="http://schemas.microsoft.com/office/powerpoint/2010/main" val="203474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Leveraging Diversity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35</a:t>
            </a:fld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405" y="3478987"/>
            <a:ext cx="693378" cy="61641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57288" y="1691322"/>
            <a:ext cx="9515475" cy="477774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10" y="1793948"/>
            <a:ext cx="693378" cy="61641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81" y="5693076"/>
            <a:ext cx="693378" cy="61641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573" y="3478986"/>
            <a:ext cx="693378" cy="61641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1883229" y="2318658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2002971" y="2155375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014101" y="4049485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1938146" y="3875313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6168891" y="3679371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6175978" y="3886200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87958" y="5087389"/>
            <a:ext cx="6769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Minimum: 2*N packets</a:t>
            </a:r>
            <a:endParaRPr lang="en-US" sz="3200" b="1" dirty="0"/>
          </a:p>
        </p:txBody>
      </p:sp>
      <p:sp>
        <p:nvSpPr>
          <p:cNvPr id="80" name="TextBox 79"/>
          <p:cNvSpPr txBox="1"/>
          <p:nvPr/>
        </p:nvSpPr>
        <p:spPr>
          <a:xfrm>
            <a:off x="8501063" y="596798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N = # of anchors</a:t>
            </a:r>
          </a:p>
        </p:txBody>
      </p:sp>
    </p:spTree>
    <p:extLst>
      <p:ext uri="{BB962C8B-B14F-4D97-AF65-F5344CB8AC3E}">
        <p14:creationId xmlns:p14="http://schemas.microsoft.com/office/powerpoint/2010/main" val="1332731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Leveraging Diversity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36</a:t>
            </a:fld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405" y="3478987"/>
            <a:ext cx="693378" cy="61641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57288" y="1691322"/>
            <a:ext cx="9515475" cy="477774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10" y="1793948"/>
            <a:ext cx="693378" cy="61641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81" y="5693076"/>
            <a:ext cx="693378" cy="61641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573" y="3478986"/>
            <a:ext cx="693378" cy="61641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 flipV="1">
            <a:off x="1883229" y="2318658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 flipV="1">
            <a:off x="2002971" y="2155375"/>
            <a:ext cx="3505200" cy="1360713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2014101" y="4049485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1938146" y="3875313"/>
            <a:ext cx="3504955" cy="191914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>
            <a:off x="6168891" y="3679371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6175978" y="3886200"/>
            <a:ext cx="3523655" cy="0"/>
          </a:xfrm>
          <a:prstGeom prst="straightConnector1">
            <a:avLst/>
          </a:prstGeom>
          <a:ln w="76200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258535" y="5087389"/>
            <a:ext cx="52284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Minimum: N+1 packets</a:t>
            </a:r>
            <a:endParaRPr lang="en-US" sz="32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8501063" y="596798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/>
              <a:t>N = # of anchors</a:t>
            </a:r>
          </a:p>
        </p:txBody>
      </p:sp>
    </p:spTree>
    <p:extLst>
      <p:ext uri="{BB962C8B-B14F-4D97-AF65-F5344CB8AC3E}">
        <p14:creationId xmlns:p14="http://schemas.microsoft.com/office/powerpoint/2010/main" val="154172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Extending Flooding to UWB: </a:t>
            </a:r>
            <a:br>
              <a:rPr lang="en-US" sz="3200" dirty="0" smtClean="0"/>
            </a:br>
            <a:r>
              <a:rPr lang="en-US" sz="3200" dirty="0" smtClean="0"/>
              <a:t>Further Reach with Simultaneous Transmissions </a:t>
            </a:r>
            <a:endParaRPr lang="en-US" sz="32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642" y="2678222"/>
            <a:ext cx="5293058" cy="3308161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700" y="2678222"/>
            <a:ext cx="5293058" cy="3308161"/>
          </a:xfrm>
          <a:prstGeom prst="rect">
            <a:avLst/>
          </a:prstGeom>
        </p:spPr>
      </p:pic>
      <p:cxnSp>
        <p:nvCxnSpPr>
          <p:cNvPr id="15" name="Straight Arrow Connector 14"/>
          <p:cNvCxnSpPr/>
          <p:nvPr/>
        </p:nvCxnSpPr>
        <p:spPr>
          <a:xfrm>
            <a:off x="2987417" y="4294083"/>
            <a:ext cx="2634712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878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40590" cy="1325562"/>
          </a:xfrm>
        </p:spPr>
        <p:txBody>
          <a:bodyPr>
            <a:normAutofit/>
          </a:bodyPr>
          <a:lstStyle/>
          <a:p>
            <a:r>
              <a:rPr lang="en-US" dirty="0" smtClean="0"/>
              <a:t>Efficiently Leveraging Diversity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759" y="1287206"/>
            <a:ext cx="4559041" cy="5069144"/>
          </a:xfr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38</a:t>
            </a:fld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1261872" y="1828800"/>
            <a:ext cx="481634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 total of 27 different combinations:</a:t>
            </a:r>
          </a:p>
          <a:p>
            <a:pPr lvl="1"/>
            <a:r>
              <a:rPr lang="en-US" dirty="0" smtClean="0"/>
              <a:t>tag antenna (3)</a:t>
            </a:r>
          </a:p>
          <a:p>
            <a:pPr lvl="1"/>
            <a:r>
              <a:rPr lang="en-US" dirty="0" smtClean="0"/>
              <a:t>anchor antenna (3)</a:t>
            </a:r>
          </a:p>
          <a:p>
            <a:pPr lvl="1"/>
            <a:r>
              <a:rPr lang="en-US" dirty="0" smtClean="0"/>
              <a:t>UWB channels (3)</a:t>
            </a:r>
          </a:p>
          <a:p>
            <a:r>
              <a:rPr lang="en-US" dirty="0" smtClean="0"/>
              <a:t>Full 2-way message exchange is too costly </a:t>
            </a:r>
            <a:br>
              <a:rPr lang="en-US" dirty="0" smtClean="0"/>
            </a:br>
            <a:r>
              <a:rPr lang="en-US" dirty="0" smtClean="0"/>
              <a:t>(27 * 4 * 2 = 216 packets)</a:t>
            </a:r>
          </a:p>
          <a:p>
            <a:r>
              <a:rPr lang="en-US" dirty="0" smtClean="0"/>
              <a:t>Modified ranging protocol pares this down to a total of 34 required packets</a:t>
            </a:r>
          </a:p>
          <a:p>
            <a:pPr lvl="1"/>
            <a:r>
              <a:rPr lang="en-US" dirty="0" smtClean="0"/>
              <a:t>27 </a:t>
            </a:r>
            <a:r>
              <a:rPr lang="en-US" i="1" dirty="0" smtClean="0"/>
              <a:t>broadcast</a:t>
            </a:r>
            <a:r>
              <a:rPr lang="en-US" dirty="0" smtClean="0"/>
              <a:t> one-way ranging packets</a:t>
            </a:r>
          </a:p>
          <a:p>
            <a:pPr lvl="1"/>
            <a:r>
              <a:rPr lang="en-US" dirty="0" smtClean="0"/>
              <a:t>N (&gt;4) </a:t>
            </a:r>
            <a:r>
              <a:rPr lang="en-US" i="1" dirty="0" smtClean="0"/>
              <a:t>unicast</a:t>
            </a:r>
            <a:r>
              <a:rPr lang="en-US" dirty="0" smtClean="0"/>
              <a:t> anchor </a:t>
            </a:r>
            <a:r>
              <a:rPr lang="en-US" dirty="0" smtClean="0">
                <a:sym typeface="Wingdings"/>
              </a:rPr>
              <a:t> tag packets</a:t>
            </a:r>
          </a:p>
        </p:txBody>
      </p:sp>
    </p:spTree>
    <p:extLst>
      <p:ext uri="{BB962C8B-B14F-4D97-AF65-F5344CB8AC3E}">
        <p14:creationId xmlns:p14="http://schemas.microsoft.com/office/powerpoint/2010/main" val="75774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Ultra-Wideband (UWB): </a:t>
            </a:r>
            <a:br>
              <a:rPr lang="en-US" sz="3200" dirty="0" smtClean="0"/>
            </a:br>
            <a:r>
              <a:rPr lang="en-US" sz="3200" dirty="0" smtClean="0"/>
              <a:t>The </a:t>
            </a:r>
            <a:r>
              <a:rPr lang="en-US" sz="3200" dirty="0"/>
              <a:t>Burgeoning Choice for Indoor Localization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79" y="4642083"/>
            <a:ext cx="6168843" cy="1505906"/>
          </a:xfrm>
        </p:spPr>
      </p:pic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39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179" y="2412023"/>
            <a:ext cx="6168843" cy="158824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43235" y="4000270"/>
            <a:ext cx="2608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Narrowband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643235" y="6133798"/>
            <a:ext cx="2608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Ultra-Wideband</a:t>
            </a:r>
            <a:endParaRPr lang="en-US" b="1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7733654" y="3612818"/>
            <a:ext cx="337863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9190495" y="2371245"/>
            <a:ext cx="480447" cy="1241573"/>
          </a:xfrm>
          <a:prstGeom prst="rect">
            <a:avLst/>
          </a:prstGeom>
          <a:solidFill>
            <a:srgbClr val="FFFF00">
              <a:alpha val="43137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 rot="16200000">
            <a:off x="8373939" y="3749570"/>
            <a:ext cx="1627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5.31 </a:t>
            </a:r>
            <a:r>
              <a:rPr lang="en-US" sz="1600" b="1" dirty="0" smtClean="0"/>
              <a:t>GHz</a:t>
            </a:r>
            <a:endParaRPr lang="en-US" sz="1600" b="1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8817112" y="3762967"/>
            <a:ext cx="1627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5.33 </a:t>
            </a:r>
            <a:r>
              <a:rPr lang="en-US" sz="1600" b="1" dirty="0" smtClean="0"/>
              <a:t>GHz</a:t>
            </a:r>
            <a:endParaRPr lang="en-US" sz="1600" b="1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7733654" y="5759200"/>
            <a:ext cx="337863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8391288" y="5233972"/>
            <a:ext cx="2419535" cy="526854"/>
          </a:xfrm>
          <a:prstGeom prst="rect">
            <a:avLst/>
          </a:prstGeom>
          <a:solidFill>
            <a:srgbClr val="FFFF00">
              <a:alpha val="43137"/>
            </a:srgb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 rot="16200000">
            <a:off x="7568933" y="5698458"/>
            <a:ext cx="1627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5 </a:t>
            </a:r>
            <a:r>
              <a:rPr lang="en-US" sz="1600" b="1" dirty="0" smtClean="0"/>
              <a:t>GHz</a:t>
            </a:r>
            <a:endParaRPr lang="en-US" sz="1600" b="1" dirty="0"/>
          </a:p>
        </p:txBody>
      </p:sp>
      <p:sp>
        <p:nvSpPr>
          <p:cNvPr id="28" name="TextBox 27"/>
          <p:cNvSpPr txBox="1"/>
          <p:nvPr/>
        </p:nvSpPr>
        <p:spPr>
          <a:xfrm rot="16200000">
            <a:off x="9997162" y="5713957"/>
            <a:ext cx="16273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smtClean="0"/>
              <a:t>6 GHz</a:t>
            </a:r>
            <a:endParaRPr lang="en-US" sz="16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2126548" y="1849716"/>
            <a:ext cx="3642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Time Domain</a:t>
            </a:r>
            <a:endParaRPr lang="en-US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7609667" y="1800831"/>
            <a:ext cx="36421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Frequency Domain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7129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6" grpId="0" animBg="1"/>
      <p:bldP spid="27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Does Ultra-Wideband Yield </a:t>
            </a:r>
            <a:r>
              <a:rPr lang="en-US" dirty="0"/>
              <a:t>B</a:t>
            </a:r>
            <a:r>
              <a:rPr lang="en-US" dirty="0" smtClean="0"/>
              <a:t>etter </a:t>
            </a:r>
            <a:r>
              <a:rPr lang="en-US" dirty="0"/>
              <a:t>L</a:t>
            </a:r>
            <a:r>
              <a:rPr lang="en-US" dirty="0" smtClean="0"/>
              <a:t>ocalization </a:t>
            </a:r>
            <a:r>
              <a:rPr lang="en-US" dirty="0"/>
              <a:t>P</a:t>
            </a:r>
            <a:r>
              <a:rPr lang="en-US" dirty="0" smtClean="0"/>
              <a:t>erformance?</a:t>
            </a:r>
            <a:endParaRPr lang="en-US" dirty="0"/>
          </a:p>
        </p:txBody>
      </p:sp>
      <p:pic>
        <p:nvPicPr>
          <p:cNvPr id="11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54" r="38659" b="27887"/>
          <a:stretch/>
        </p:blipFill>
        <p:spPr>
          <a:xfrm>
            <a:off x="1779842" y="3542439"/>
            <a:ext cx="793376" cy="493742"/>
          </a:xfrm>
        </p:spPr>
      </p:pic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176530" y="3939988"/>
            <a:ext cx="6375799" cy="63112"/>
          </a:xfrm>
          <a:prstGeom prst="straightConnector1">
            <a:avLst/>
          </a:prstGeom>
          <a:ln w="762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176530" y="3151527"/>
            <a:ext cx="3267843" cy="851573"/>
          </a:xfrm>
          <a:prstGeom prst="straightConnector1">
            <a:avLst/>
          </a:prstGeom>
          <a:ln w="762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444373" y="3151527"/>
            <a:ext cx="3269321" cy="637783"/>
          </a:xfrm>
          <a:prstGeom prst="straightConnector1">
            <a:avLst/>
          </a:prstGeom>
          <a:ln w="762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54" r="38659" b="27887"/>
          <a:stretch/>
        </p:blipFill>
        <p:spPr>
          <a:xfrm>
            <a:off x="1779842" y="3525899"/>
            <a:ext cx="793376" cy="493742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>
            <a:off x="4413735" y="2950050"/>
            <a:ext cx="206127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Content Placeholder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609" t="21168" r="615" b="57612"/>
          <a:stretch/>
        </p:blipFill>
        <p:spPr>
          <a:xfrm>
            <a:off x="1356671" y="3685038"/>
            <a:ext cx="677991" cy="1039072"/>
          </a:xfrm>
          <a:prstGeom prst="rect">
            <a:avLst/>
          </a:prstGeom>
        </p:spPr>
      </p:pic>
      <p:pic>
        <p:nvPicPr>
          <p:cNvPr id="23" name="Content Placeholder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609" t="21168" r="615" b="57612"/>
          <a:stretch/>
        </p:blipFill>
        <p:spPr>
          <a:xfrm>
            <a:off x="8750097" y="3683065"/>
            <a:ext cx="677991" cy="1039072"/>
          </a:xfrm>
          <a:prstGeom prst="rect">
            <a:avLst/>
          </a:prstGeom>
        </p:spPr>
      </p:pic>
      <p:grpSp>
        <p:nvGrpSpPr>
          <p:cNvPr id="27" name="Group 26"/>
          <p:cNvGrpSpPr/>
          <p:nvPr/>
        </p:nvGrpSpPr>
        <p:grpSpPr>
          <a:xfrm>
            <a:off x="1922951" y="4942428"/>
            <a:ext cx="7042842" cy="1548061"/>
            <a:chOff x="1937180" y="5011425"/>
            <a:chExt cx="7042842" cy="1505907"/>
          </a:xfrm>
        </p:grpSpPr>
        <p:pic>
          <p:nvPicPr>
            <p:cNvPr id="28" name="Content Placeholder 3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43147"/>
            <a:stretch/>
          </p:blipFill>
          <p:spPr>
            <a:xfrm>
              <a:off x="1937180" y="5011426"/>
              <a:ext cx="3507193" cy="1505906"/>
            </a:xfrm>
            <a:prstGeom prst="rect">
              <a:avLst/>
            </a:prstGeom>
          </p:spPr>
        </p:pic>
        <p:pic>
          <p:nvPicPr>
            <p:cNvPr id="29" name="Content Placeholder 3"/>
            <p:cNvPicPr>
              <a:picLocks noChangeAspect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42686"/>
            <a:stretch/>
          </p:blipFill>
          <p:spPr>
            <a:xfrm>
              <a:off x="5444373" y="5011425"/>
              <a:ext cx="3535649" cy="1505906"/>
            </a:xfrm>
            <a:prstGeom prst="rect">
              <a:avLst/>
            </a:prstGeom>
          </p:spPr>
        </p:pic>
      </p:grpSp>
      <p:sp>
        <p:nvSpPr>
          <p:cNvPr id="30" name="Rectangle 29"/>
          <p:cNvSpPr/>
          <p:nvPr/>
        </p:nvSpPr>
        <p:spPr>
          <a:xfrm flipH="1">
            <a:off x="4795210" y="4791561"/>
            <a:ext cx="269911" cy="1989684"/>
          </a:xfrm>
          <a:prstGeom prst="rect">
            <a:avLst/>
          </a:prstGeom>
          <a:solidFill>
            <a:srgbClr val="F79646">
              <a:alpha val="5019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5558658" y="5113311"/>
            <a:ext cx="550015" cy="122459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5531731" y="5125718"/>
            <a:ext cx="550015" cy="122459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563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5.55556E-6 L 0.26797 -0.12545 L 0.53047 -0.03541 " pathEditMode="relative" ptsTypes="AAA">
                                      <p:cBhvr>
                                        <p:cTn id="6" dur="2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61 0.02917 L 0.53606 0.02454 " pathEditMode="relative" ptsTypes="AA"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SurePoint</a:t>
            </a:r>
            <a:r>
              <a:rPr lang="en-US" dirty="0" smtClean="0"/>
              <a:t> Performance Assessment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9791" y="1350236"/>
            <a:ext cx="3043065" cy="3043065"/>
          </a:xfr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40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592" y="4647137"/>
            <a:ext cx="6290836" cy="21187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592" y="2026229"/>
            <a:ext cx="2743200" cy="2286000"/>
          </a:xfrm>
          <a:prstGeom prst="rect">
            <a:avLst/>
          </a:prstGeom>
        </p:spPr>
      </p:pic>
      <p:sp>
        <p:nvSpPr>
          <p:cNvPr id="8" name="Content Placeholder 4"/>
          <p:cNvSpPr txBox="1">
            <a:spLocks/>
          </p:cNvSpPr>
          <p:nvPr/>
        </p:nvSpPr>
        <p:spPr>
          <a:xfrm>
            <a:off x="387985" y="1945158"/>
            <a:ext cx="4348607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17 cm median 3D error</a:t>
            </a:r>
          </a:p>
          <a:p>
            <a:r>
              <a:rPr lang="en-US" dirty="0" smtClean="0">
                <a:sym typeface="Wingdings"/>
              </a:rPr>
              <a:t>95% of estimates within 76 cm</a:t>
            </a:r>
          </a:p>
          <a:p>
            <a:r>
              <a:rPr lang="en-US" dirty="0" smtClean="0">
                <a:sym typeface="Wingdings"/>
              </a:rPr>
              <a:t>No noticeable degradation in the presence of fast tag movement (2.4 m/s)</a:t>
            </a:r>
          </a:p>
          <a:p>
            <a:r>
              <a:rPr lang="en-US" dirty="0" smtClean="0">
                <a:sym typeface="Wingdings"/>
              </a:rPr>
              <a:t>&lt;1 Watt active power</a:t>
            </a:r>
          </a:p>
        </p:txBody>
      </p:sp>
    </p:spTree>
    <p:extLst>
      <p:ext uri="{BB962C8B-B14F-4D97-AF65-F5344CB8AC3E}">
        <p14:creationId xmlns:p14="http://schemas.microsoft.com/office/powerpoint/2010/main" val="72368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03"/>
          <a:stretch/>
        </p:blipFill>
        <p:spPr>
          <a:xfrm>
            <a:off x="798407" y="3524630"/>
            <a:ext cx="3226550" cy="4784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Ultra-Wideband Yield Better Localization Performance?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176530" y="3939988"/>
            <a:ext cx="6375799" cy="63112"/>
          </a:xfrm>
          <a:prstGeom prst="straightConnector1">
            <a:avLst/>
          </a:prstGeom>
          <a:ln w="762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176530" y="3151527"/>
            <a:ext cx="3267843" cy="851573"/>
          </a:xfrm>
          <a:prstGeom prst="straightConnector1">
            <a:avLst/>
          </a:prstGeom>
          <a:ln w="762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5444373" y="3151527"/>
            <a:ext cx="3269321" cy="637783"/>
          </a:xfrm>
          <a:prstGeom prst="straightConnector1">
            <a:avLst/>
          </a:prstGeom>
          <a:ln w="76200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403"/>
          <a:stretch/>
        </p:blipFill>
        <p:spPr>
          <a:xfrm>
            <a:off x="784234" y="3524630"/>
            <a:ext cx="3226550" cy="47847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0865" y="5058056"/>
            <a:ext cx="5531623" cy="1424187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>
          <a:xfrm>
            <a:off x="4413735" y="2981046"/>
            <a:ext cx="206127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609" t="21168" r="615" b="57612"/>
          <a:stretch/>
        </p:blipFill>
        <p:spPr>
          <a:xfrm>
            <a:off x="1356671" y="3685038"/>
            <a:ext cx="677991" cy="1039072"/>
          </a:xfrm>
          <a:prstGeom prst="rect">
            <a:avLst/>
          </a:prstGeom>
        </p:spPr>
      </p:pic>
      <p:pic>
        <p:nvPicPr>
          <p:cNvPr id="14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3609" t="21168" r="615" b="57612"/>
          <a:stretch/>
        </p:blipFill>
        <p:spPr>
          <a:xfrm>
            <a:off x="8750097" y="3683065"/>
            <a:ext cx="677991" cy="1039072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4286237" y="4722137"/>
            <a:ext cx="609735" cy="1860884"/>
          </a:xfrm>
          <a:prstGeom prst="rect">
            <a:avLst/>
          </a:prstGeom>
          <a:solidFill>
            <a:srgbClr val="F79646">
              <a:alpha val="50196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68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15 0.03148 L 0.5181 0.0289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406" y="-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5.18519E-6 L 0.26354 -0.12546 L 0.52057 -0.03726 " pathEditMode="relative" ptsTypes="AAA">
                                      <p:cBhvr>
                                        <p:cTn id="8" dur="22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UWB: A Performant </a:t>
            </a:r>
            <a:r>
              <a:rPr lang="en-US" dirty="0"/>
              <a:t>T</a:t>
            </a:r>
            <a:r>
              <a:rPr lang="en-US" dirty="0" smtClean="0"/>
              <a:t>echnology with Significant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3760294" cy="4351337"/>
          </a:xfrm>
        </p:spPr>
        <p:txBody>
          <a:bodyPr>
            <a:normAutofit/>
          </a:bodyPr>
          <a:lstStyle/>
          <a:p>
            <a:endParaRPr lang="en-US" sz="2800" dirty="0" smtClean="0"/>
          </a:p>
          <a:p>
            <a:r>
              <a:rPr lang="en-US" sz="2800" dirty="0" smtClean="0"/>
              <a:t>Robustness</a:t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dirty="0"/>
              <a:t>Regulatory-limited Transmit </a:t>
            </a:r>
            <a:r>
              <a:rPr lang="en-US" dirty="0" smtClean="0"/>
              <a:t>Power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 smtClean="0"/>
          </a:p>
          <a:p>
            <a:r>
              <a:rPr lang="en-US" sz="2800" dirty="0" smtClean="0"/>
              <a:t>Scalability</a:t>
            </a:r>
            <a:br>
              <a:rPr lang="en-US" sz="2800" dirty="0" smtClean="0"/>
            </a:br>
            <a:endParaRPr lang="en-US" sz="2800" dirty="0"/>
          </a:p>
          <a:p>
            <a:r>
              <a:rPr lang="en-US" sz="2800" dirty="0" smtClean="0"/>
              <a:t>Modularity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8401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5771629" y="-704639"/>
            <a:ext cx="9017876" cy="9017876"/>
          </a:xfrm>
          <a:prstGeom prst="ellipse">
            <a:avLst/>
          </a:prstGeom>
          <a:solidFill>
            <a:srgbClr val="0070C0">
              <a:alpha val="56078"/>
            </a:srgb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-2796271" y="1236888"/>
            <a:ext cx="9017876" cy="9017876"/>
          </a:xfrm>
          <a:prstGeom prst="ellipse">
            <a:avLst/>
          </a:prstGeom>
          <a:solidFill>
            <a:srgbClr val="FFC000">
              <a:alpha val="56078"/>
            </a:srgb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-2900855" y="-2406783"/>
            <a:ext cx="9017876" cy="9017876"/>
          </a:xfrm>
          <a:prstGeom prst="ellipse">
            <a:avLst/>
          </a:prstGeom>
          <a:solidFill>
            <a:srgbClr val="6F6F74">
              <a:alpha val="56078"/>
            </a:srgbClr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PolyPoint</a:t>
            </a:r>
            <a:r>
              <a:rPr lang="en-US" dirty="0" smtClean="0"/>
              <a:t> RF Localization System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405" y="3478987"/>
            <a:ext cx="693378" cy="616413"/>
          </a:xfrm>
          <a:prstGeom prst="rect">
            <a:avLst/>
          </a:prstGeom>
        </p:spPr>
      </p:pic>
      <p:pic>
        <p:nvPicPr>
          <p:cNvPr id="13" name="Content Placeholder 14"/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551710">
            <a:off x="4524917" y="2616143"/>
            <a:ext cx="2493422" cy="2321719"/>
          </a:xfrm>
        </p:spPr>
      </p:pic>
      <p:sp>
        <p:nvSpPr>
          <p:cNvPr id="5" name="Rectangle 4"/>
          <p:cNvSpPr/>
          <p:nvPr/>
        </p:nvSpPr>
        <p:spPr>
          <a:xfrm>
            <a:off x="1157288" y="1691322"/>
            <a:ext cx="9515475" cy="4777740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/>
          <p:cNvCxnSpPr/>
          <p:nvPr/>
        </p:nvCxnSpPr>
        <p:spPr>
          <a:xfrm flipV="1">
            <a:off x="2102315" y="4740639"/>
            <a:ext cx="8570448" cy="117663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5771628" y="3804299"/>
            <a:ext cx="4843468" cy="93634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2088659" y="3803665"/>
            <a:ext cx="3682969" cy="2085224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872290" y="3435162"/>
            <a:ext cx="195163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solidFill>
                  <a:srgbClr val="FF0000"/>
                </a:solidFill>
              </a:rPr>
              <a:t>X</a:t>
            </a:r>
            <a:endParaRPr lang="en-US" sz="13800" b="1" dirty="0">
              <a:solidFill>
                <a:srgbClr val="FF0000"/>
              </a:solidFill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410" y="1793948"/>
            <a:ext cx="693378" cy="61641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81" y="5693076"/>
            <a:ext cx="693378" cy="61641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3573" y="3478986"/>
            <a:ext cx="693378" cy="616413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642265" y="4246844"/>
            <a:ext cx="195163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b="1" dirty="0" smtClean="0">
                <a:solidFill>
                  <a:srgbClr val="FF0000"/>
                </a:solidFill>
              </a:rPr>
              <a:t>X</a:t>
            </a:r>
            <a:endParaRPr lang="en-US" sz="13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83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1" grpId="0" animBg="1"/>
      <p:bldP spid="20" grpId="0" animBg="1"/>
      <p:bldP spid="7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Need for Diversity </a:t>
            </a:r>
            <a:br>
              <a:rPr lang="en-US" dirty="0" smtClean="0"/>
            </a:br>
            <a:r>
              <a:rPr lang="en-US" dirty="0" smtClean="0"/>
              <a:t>In the Presence of Line-of-Sight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  <p:pic>
        <p:nvPicPr>
          <p:cNvPr id="11" name="explore_realworld_multipath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34252" y="1818953"/>
            <a:ext cx="6311973" cy="473398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97405" y="6562780"/>
            <a:ext cx="838890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802.15.4a Channel Model: </a:t>
            </a:r>
            <a:r>
              <a:rPr lang="en-US" sz="1200" dirty="0" err="1"/>
              <a:t>Molisch</a:t>
            </a:r>
            <a:r>
              <a:rPr lang="en-US" sz="1200" dirty="0"/>
              <a:t>, Andreas F., et al. "IEEE 802.15. 4a channel model-final report." </a:t>
            </a:r>
            <a:r>
              <a:rPr lang="en-US" sz="1200" i="1" dirty="0"/>
              <a:t>IEEE P802</a:t>
            </a:r>
            <a:r>
              <a:rPr lang="en-US" sz="1200" dirty="0"/>
              <a:t> 15.04 (2004): 0662.</a:t>
            </a:r>
          </a:p>
        </p:txBody>
      </p:sp>
    </p:spTree>
    <p:extLst>
      <p:ext uri="{BB962C8B-B14F-4D97-AF65-F5344CB8AC3E}">
        <p14:creationId xmlns:p14="http://schemas.microsoft.com/office/powerpoint/2010/main" val="36001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8937205" cy="1325562"/>
          </a:xfrm>
        </p:spPr>
        <p:txBody>
          <a:bodyPr>
            <a:normAutofit/>
          </a:bodyPr>
          <a:lstStyle/>
          <a:p>
            <a:r>
              <a:rPr lang="en-US" dirty="0" smtClean="0"/>
              <a:t>The Need for Diversity Measurements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Content Placeholder 4"/>
          <p:cNvSpPr txBox="1">
            <a:spLocks/>
          </p:cNvSpPr>
          <p:nvPr/>
        </p:nvSpPr>
        <p:spPr>
          <a:xfrm>
            <a:off x="902376" y="3686628"/>
            <a:ext cx="4984074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ym typeface="Wingdings"/>
              </a:rPr>
              <a:t>27 different observations of the RF channel</a:t>
            </a:r>
          </a:p>
          <a:p>
            <a:pPr lvl="1"/>
            <a:r>
              <a:rPr lang="en-US" sz="2000" dirty="0" smtClean="0">
                <a:sym typeface="Wingdings"/>
              </a:rPr>
              <a:t>3 tag antennas * 3 anchor antennas </a:t>
            </a:r>
            <a:br>
              <a:rPr lang="en-US" sz="2000" dirty="0" smtClean="0">
                <a:sym typeface="Wingdings"/>
              </a:rPr>
            </a:br>
            <a:r>
              <a:rPr lang="en-US" sz="2000" dirty="0" smtClean="0">
                <a:sym typeface="Wingdings"/>
              </a:rPr>
              <a:t>* 3 RF channels</a:t>
            </a:r>
          </a:p>
          <a:p>
            <a:r>
              <a:rPr lang="en-US" sz="2000" dirty="0" smtClean="0">
                <a:sym typeface="Wingdings"/>
              </a:rPr>
              <a:t>12</a:t>
            </a:r>
            <a:r>
              <a:rPr lang="en-US" sz="2000" baseline="30000" dirty="0" smtClean="0">
                <a:sym typeface="Wingdings"/>
              </a:rPr>
              <a:t>th</a:t>
            </a:r>
            <a:r>
              <a:rPr lang="en-US" sz="2000" dirty="0" smtClean="0">
                <a:sym typeface="Wingdings"/>
              </a:rPr>
              <a:t> percentile of range estimates used</a:t>
            </a:r>
          </a:p>
          <a:p>
            <a:pPr lvl="1"/>
            <a:r>
              <a:rPr lang="en-US" sz="1800" dirty="0" smtClean="0">
                <a:sym typeface="Wingdings"/>
              </a:rPr>
              <a:t>yields zero-mean distribution of error in </a:t>
            </a:r>
            <a:r>
              <a:rPr lang="en-US" sz="1800" dirty="0" err="1" smtClean="0">
                <a:sym typeface="Wingdings"/>
              </a:rPr>
              <a:t>LoS</a:t>
            </a:r>
            <a:r>
              <a:rPr lang="en-US" sz="1800" dirty="0" smtClean="0">
                <a:sym typeface="Wingdings"/>
              </a:rPr>
              <a:t> environments</a:t>
            </a:r>
          </a:p>
          <a:p>
            <a:endParaRPr lang="en-US" sz="2000" dirty="0">
              <a:sym typeface="Wingding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7679" y="1830272"/>
            <a:ext cx="4542972" cy="156424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87" y="1796761"/>
            <a:ext cx="4737627" cy="1631271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5208104" y="2398643"/>
            <a:ext cx="2213113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2524836" y="1691322"/>
            <a:ext cx="0" cy="173671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668603" y="1720893"/>
            <a:ext cx="0" cy="173671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679938"/>
            <a:ext cx="1692419" cy="1504560"/>
          </a:xfrm>
          <a:prstGeom prst="rect">
            <a:avLst/>
          </a:prstGeom>
        </p:spPr>
      </p:pic>
      <p:sp>
        <p:nvSpPr>
          <p:cNvPr id="16" name="Content Placeholder 4"/>
          <p:cNvSpPr txBox="1">
            <a:spLocks/>
          </p:cNvSpPr>
          <p:nvPr/>
        </p:nvSpPr>
        <p:spPr>
          <a:xfrm>
            <a:off x="6314660" y="3686628"/>
            <a:ext cx="4984074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sym typeface="Wingdings"/>
              </a:rPr>
              <a:t>Median ranging error: </a:t>
            </a:r>
          </a:p>
          <a:p>
            <a:pPr lvl="1"/>
            <a:r>
              <a:rPr lang="en-US" sz="1800" dirty="0" smtClean="0">
                <a:sym typeface="Wingdings"/>
              </a:rPr>
              <a:t>17 cm to 8 cm</a:t>
            </a:r>
          </a:p>
          <a:p>
            <a:r>
              <a:rPr lang="en-US" sz="2000" dirty="0" smtClean="0">
                <a:sym typeface="Wingdings"/>
              </a:rPr>
              <a:t>95</a:t>
            </a:r>
            <a:r>
              <a:rPr lang="en-US" sz="2000" baseline="30000" dirty="0" smtClean="0">
                <a:sym typeface="Wingdings"/>
              </a:rPr>
              <a:t>th</a:t>
            </a:r>
            <a:r>
              <a:rPr lang="en-US" sz="2000" dirty="0" smtClean="0">
                <a:sym typeface="Wingdings"/>
              </a:rPr>
              <a:t> percentile ranging error:</a:t>
            </a:r>
          </a:p>
          <a:p>
            <a:pPr lvl="1"/>
            <a:r>
              <a:rPr lang="en-US" sz="1800" dirty="0" smtClean="0">
                <a:sym typeface="Wingdings"/>
              </a:rPr>
              <a:t>65 cm to 34 cm</a:t>
            </a:r>
          </a:p>
          <a:p>
            <a:pPr lvl="1"/>
            <a:endParaRPr lang="en-US" sz="1800" dirty="0">
              <a:sym typeface="Wingdings"/>
            </a:endParaRPr>
          </a:p>
          <a:p>
            <a:endParaRPr lang="en-US" sz="2000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71812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47054</TotalTime>
  <Words>1047</Words>
  <Application>Microsoft Macintosh PowerPoint</Application>
  <PresentationFormat>Widescreen</PresentationFormat>
  <Paragraphs>345</Paragraphs>
  <Slides>40</Slides>
  <Notes>34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Calibri</vt:lpstr>
      <vt:lpstr>Calibri Light</vt:lpstr>
      <vt:lpstr>Seravek Light</vt:lpstr>
      <vt:lpstr>Wingdings</vt:lpstr>
      <vt:lpstr>Wingdings 2</vt:lpstr>
      <vt:lpstr>Arial</vt:lpstr>
      <vt:lpstr>Office Theme</vt:lpstr>
      <vt:lpstr>SurePoint:  Exploiting Ultra Wideband Flooding and Diversity to Provide Robust, High-Fidelity Indoor Localization</vt:lpstr>
      <vt:lpstr>SurePoint:  An Ultra-Wideband RF Localization System</vt:lpstr>
      <vt:lpstr>Highly accurate (RF-based) indoor localization technology has arrived</vt:lpstr>
      <vt:lpstr>Why Does Ultra-Wideband Yield Better Localization Performance?</vt:lpstr>
      <vt:lpstr>Why Does Ultra-Wideband Yield Better Localization Performance?</vt:lpstr>
      <vt:lpstr>UWB: A Performant Technology with Significant Limitations</vt:lpstr>
      <vt:lpstr>PolyPoint RF Localization System</vt:lpstr>
      <vt:lpstr>The Need for Diversity  In the Presence of Line-of-Sight</vt:lpstr>
      <vt:lpstr>The Need for Diversity Measurements</vt:lpstr>
      <vt:lpstr>Ranging Error Stationarity</vt:lpstr>
      <vt:lpstr>Ranging Error Stationarity</vt:lpstr>
      <vt:lpstr>Measuring Range Using Two-Way Time-of-Flight</vt:lpstr>
      <vt:lpstr>Efficiently Leveraging Diversity</vt:lpstr>
      <vt:lpstr>Efficiently Leveraging Diversity</vt:lpstr>
      <vt:lpstr>Efficiently Leveraging Diversity</vt:lpstr>
      <vt:lpstr>Efficiently Leveraging Diversity</vt:lpstr>
      <vt:lpstr>Efficiently Leveraging Diversity</vt:lpstr>
      <vt:lpstr>UWB: A Performant Technology with Significant Limitations</vt:lpstr>
      <vt:lpstr>Addressing Scalability: Scheduling and Network Messaging with Glossy Floods</vt:lpstr>
      <vt:lpstr>Adopting Glossy Concepts for Network Flooding and Time Synchronization</vt:lpstr>
      <vt:lpstr>Extending Flooding to UWB:  Multipath = Constructive Interference</vt:lpstr>
      <vt:lpstr>UWB Flooding Condition: Time Synchronization</vt:lpstr>
      <vt:lpstr>UWB Flooding Condition: Carrier Synchronization</vt:lpstr>
      <vt:lpstr>UWB: A Performant Technology with Significant Limitations</vt:lpstr>
      <vt:lpstr>SurePoint’s TriPoint Module</vt:lpstr>
      <vt:lpstr>Conclusion</vt:lpstr>
      <vt:lpstr>Questions?</vt:lpstr>
      <vt:lpstr>Backup Slides</vt:lpstr>
      <vt:lpstr>Extending Flooding to UWB:  CIR Superposition = Constructive Interference</vt:lpstr>
      <vt:lpstr>IPSN’15 Microsoft Indoor Localization Competition: A strong indicator of localization performance</vt:lpstr>
      <vt:lpstr>And the best RF-based systems use Ultra-Wideband (UWB)</vt:lpstr>
      <vt:lpstr>Efficiently Leveraging Diversity</vt:lpstr>
      <vt:lpstr>Efficiently Leveraging Diversity</vt:lpstr>
      <vt:lpstr>Efficiently Leveraging Diversity</vt:lpstr>
      <vt:lpstr>Efficiently Leveraging Diversity</vt:lpstr>
      <vt:lpstr>Efficiently Leveraging Diversity</vt:lpstr>
      <vt:lpstr>Extending Flooding to UWB:  Further Reach with Simultaneous Transmissions </vt:lpstr>
      <vt:lpstr>Efficiently Leveraging Diversity</vt:lpstr>
      <vt:lpstr>Ultra-Wideband (UWB):  The Burgeoning Choice for Indoor Localization</vt:lpstr>
      <vt:lpstr>SurePoint Performance Assessment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Harmonium:  Asymmetric, Bandstitched UWB for Fast, Accurate, and Robust Indoor Localization</dc:title>
  <dc:creator>Benjamin Kempke</dc:creator>
  <cp:lastModifiedBy>Benjamin Kempke</cp:lastModifiedBy>
  <cp:revision>521</cp:revision>
  <cp:lastPrinted>2016-03-29T03:26:17Z</cp:lastPrinted>
  <dcterms:created xsi:type="dcterms:W3CDTF">2016-03-20T02:27:14Z</dcterms:created>
  <dcterms:modified xsi:type="dcterms:W3CDTF">2017-04-01T18:11:00Z</dcterms:modified>
</cp:coreProperties>
</file>